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9" r:id="rId1"/>
  </p:sldMasterIdLst>
  <p:sldIdLst>
    <p:sldId id="431" r:id="rId2"/>
    <p:sldId id="432" r:id="rId3"/>
    <p:sldId id="433" r:id="rId4"/>
    <p:sldId id="434" r:id="rId5"/>
    <p:sldId id="459" r:id="rId6"/>
    <p:sldId id="458" r:id="rId7"/>
    <p:sldId id="435" r:id="rId8"/>
    <p:sldId id="436" r:id="rId9"/>
    <p:sldId id="437" r:id="rId10"/>
    <p:sldId id="457" r:id="rId11"/>
    <p:sldId id="439" r:id="rId12"/>
    <p:sldId id="411" r:id="rId13"/>
    <p:sldId id="378" r:id="rId14"/>
    <p:sldId id="468" r:id="rId15"/>
    <p:sldId id="467" r:id="rId16"/>
    <p:sldId id="482" r:id="rId17"/>
    <p:sldId id="481" r:id="rId18"/>
    <p:sldId id="465" r:id="rId19"/>
    <p:sldId id="464" r:id="rId20"/>
    <p:sldId id="466" r:id="rId21"/>
    <p:sldId id="4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5" autoAdjust="0"/>
    <p:restoredTop sz="94668" autoAdjust="0"/>
  </p:normalViewPr>
  <p:slideViewPr>
    <p:cSldViewPr snapToGrid="0" snapToObjects="1">
      <p:cViewPr varScale="1">
        <p:scale>
          <a:sx n="156" d="100"/>
          <a:sy n="156" d="100"/>
        </p:scale>
        <p:origin x="-1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DE194-6CB6-594B-A84D-927CA03301FB}"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DE194-6CB6-594B-A84D-927CA03301FB}" type="datetimeFigureOut">
              <a:rPr lang="en-US" smtClean="0"/>
              <a:pPr/>
              <a:t>3/7/16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C73409-8D16-B94D-BF84-09F506EA45F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DE194-6CB6-594B-A84D-927CA03301FB}" type="datetimeFigureOut">
              <a:rPr lang="en-US" smtClean="0"/>
              <a:pPr/>
              <a:t>3/7/16</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101" y="397689"/>
            <a:ext cx="5599398" cy="4283540"/>
          </a:xfrm>
          <a:prstGeom prst="rect">
            <a:avLst/>
          </a:prstGeom>
        </p:spPr>
      </p:pic>
      <p:sp>
        <p:nvSpPr>
          <p:cNvPr id="5" name="Rectangle 4"/>
          <p:cNvSpPr/>
          <p:nvPr/>
        </p:nvSpPr>
        <p:spPr>
          <a:xfrm>
            <a:off x="5788012" y="1082790"/>
            <a:ext cx="3256264" cy="4801315"/>
          </a:xfrm>
          <a:prstGeom prst="rect">
            <a:avLst/>
          </a:prstGeom>
        </p:spPr>
        <p:txBody>
          <a:bodyPr wrap="square">
            <a:spAutoFit/>
          </a:bodyPr>
          <a:lstStyle/>
          <a:p>
            <a:r>
              <a:rPr lang="en-US" dirty="0" smtClean="0"/>
              <a:t>“There are several small paintings by </a:t>
            </a:r>
            <a:r>
              <a:rPr lang="en-US" dirty="0" err="1" smtClean="0"/>
              <a:t>Chardin</a:t>
            </a:r>
            <a:r>
              <a:rPr lang="en-US" dirty="0" smtClean="0"/>
              <a:t>…Nearly all represent fruit and the accessories of a meal. </a:t>
            </a:r>
            <a:r>
              <a:rPr lang="en-US" b="1" dirty="0" smtClean="0">
                <a:solidFill>
                  <a:srgbClr val="FF0000"/>
                </a:solidFill>
              </a:rPr>
              <a:t>They are nature itself</a:t>
            </a:r>
            <a:r>
              <a:rPr lang="en-US" dirty="0" smtClean="0"/>
              <a:t>; the objects seem to come forward from the canvas and have a look of </a:t>
            </a:r>
            <a:r>
              <a:rPr lang="en-US" dirty="0" smtClean="0">
                <a:solidFill>
                  <a:srgbClr val="FF0000"/>
                </a:solidFill>
              </a:rPr>
              <a:t>reality </a:t>
            </a:r>
            <a:r>
              <a:rPr lang="en-US" dirty="0" smtClean="0"/>
              <a:t>which deceives the eye…</a:t>
            </a:r>
            <a:r>
              <a:rPr lang="en-US" dirty="0" smtClean="0">
                <a:solidFill>
                  <a:srgbClr val="FF0000"/>
                </a:solidFill>
              </a:rPr>
              <a:t>When I look at other artist’s paintings I feel I need to make myself a new pair of eyes</a:t>
            </a:r>
            <a:r>
              <a:rPr lang="en-US" dirty="0" smtClean="0"/>
              <a:t>; to see </a:t>
            </a:r>
            <a:r>
              <a:rPr lang="en-US" dirty="0" err="1" smtClean="0"/>
              <a:t>Chardin’s</a:t>
            </a:r>
            <a:r>
              <a:rPr lang="en-US" dirty="0" smtClean="0"/>
              <a:t> I only need to keep those which nature gave me and use them well….”</a:t>
            </a:r>
          </a:p>
          <a:p>
            <a:endParaRPr lang="en-US" dirty="0" smtClean="0"/>
          </a:p>
          <a:p>
            <a:r>
              <a:rPr lang="en-US" dirty="0" smtClean="0"/>
              <a:t>–Denis Diderot, 1763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3866"/>
            <a:ext cx="3734580" cy="1213049"/>
          </a:xfrm>
        </p:spPr>
        <p:txBody>
          <a:bodyPr/>
          <a:lstStyle/>
          <a:p>
            <a:r>
              <a:rPr lang="en-US" sz="3200" dirty="0" smtClean="0">
                <a:solidFill>
                  <a:srgbClr val="FF0000"/>
                </a:solidFill>
              </a:rPr>
              <a:t>Immediate or Free Indirect Speech?</a:t>
            </a:r>
            <a:endParaRPr lang="en-US" sz="3200" dirty="0">
              <a:solidFill>
                <a:srgbClr val="FF0000"/>
              </a:solidFill>
            </a:endParaRPr>
          </a:p>
        </p:txBody>
      </p:sp>
      <p:sp>
        <p:nvSpPr>
          <p:cNvPr id="3" name="Content Placeholder 2"/>
          <p:cNvSpPr>
            <a:spLocks noGrp="1"/>
          </p:cNvSpPr>
          <p:nvPr>
            <p:ph idx="1"/>
          </p:nvPr>
        </p:nvSpPr>
        <p:spPr>
          <a:xfrm>
            <a:off x="685800" y="2800596"/>
            <a:ext cx="3734581" cy="3191376"/>
          </a:xfrm>
        </p:spPr>
        <p:txBody>
          <a:bodyPr>
            <a:normAutofit lnSpcReduction="10000"/>
          </a:bodyPr>
          <a:lstStyle/>
          <a:p>
            <a:r>
              <a:rPr lang="en-US" dirty="0" smtClean="0"/>
              <a:t>Where does the narrative place us with respect to the bodies and experiences of its characters?</a:t>
            </a:r>
          </a:p>
          <a:p>
            <a:r>
              <a:rPr lang="en-US" dirty="0" smtClean="0"/>
              <a:t>(And in what way is the novel aware of that placement?)</a:t>
            </a:r>
            <a:endParaRPr lang="en-US" dirty="0"/>
          </a:p>
        </p:txBody>
      </p:sp>
      <p:pic>
        <p:nvPicPr>
          <p:cNvPr id="4" name="Picture 3"/>
          <p:cNvPicPr>
            <a:picLocks noChangeAspect="1"/>
          </p:cNvPicPr>
          <p:nvPr/>
        </p:nvPicPr>
        <p:blipFill>
          <a:blip r:embed="rId2"/>
          <a:stretch>
            <a:fillRect/>
          </a:stretch>
        </p:blipFill>
        <p:spPr>
          <a:xfrm>
            <a:off x="4957664" y="450351"/>
            <a:ext cx="3880431" cy="58456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the novel’s word cascades 					</a:t>
            </a:r>
            <a:r>
              <a:rPr lang="en-US" sz="3200" i="1" dirty="0" smtClean="0">
                <a:solidFill>
                  <a:srgbClr val="FF0000"/>
                </a:solidFill>
              </a:rPr>
              <a:t>immediate</a:t>
            </a:r>
            <a:r>
              <a:rPr lang="en-US" sz="3200" dirty="0" smtClean="0"/>
              <a:t>?</a:t>
            </a:r>
            <a:endParaRPr lang="en-US" sz="3200" dirty="0"/>
          </a:p>
        </p:txBody>
      </p:sp>
      <p:sp>
        <p:nvSpPr>
          <p:cNvPr id="3" name="Content Placeholder 2"/>
          <p:cNvSpPr>
            <a:spLocks noGrp="1"/>
          </p:cNvSpPr>
          <p:nvPr>
            <p:ph idx="1"/>
          </p:nvPr>
        </p:nvSpPr>
        <p:spPr>
          <a:xfrm>
            <a:off x="498474" y="1981201"/>
            <a:ext cx="6352539" cy="791515"/>
          </a:xfrm>
        </p:spPr>
        <p:txBody>
          <a:bodyPr/>
          <a:lstStyle/>
          <a:p>
            <a:pPr lvl="5">
              <a:buNone/>
            </a:pPr>
            <a:r>
              <a:rPr lang="en-US" dirty="0" smtClean="0"/>
              <a:t>	</a:t>
            </a:r>
            <a:r>
              <a:rPr lang="en-US" dirty="0" err="1" smtClean="0"/>
              <a:t>terrRist</a:t>
            </a:r>
            <a:endParaRPr lang="en-US" dirty="0" smtClean="0"/>
          </a:p>
          <a:p>
            <a:pPr lvl="5">
              <a:buNone/>
            </a:pPr>
            <a:r>
              <a:rPr lang="en-US" dirty="0" smtClean="0"/>
              <a:t>			    freedom</a:t>
            </a:r>
          </a:p>
        </p:txBody>
      </p:sp>
      <p:sp>
        <p:nvSpPr>
          <p:cNvPr id="4" name="TextBox 3"/>
          <p:cNvSpPr txBox="1"/>
          <p:nvPr/>
        </p:nvSpPr>
        <p:spPr>
          <a:xfrm>
            <a:off x="1278975" y="2230706"/>
            <a:ext cx="6028176" cy="5078314"/>
          </a:xfrm>
          <a:prstGeom prst="rect">
            <a:avLst/>
          </a:prstGeom>
          <a:noFill/>
        </p:spPr>
        <p:txBody>
          <a:bodyPr wrap="square" rtlCol="0">
            <a:spAutoFit/>
          </a:bodyPr>
          <a:lstStyle/>
          <a:p>
            <a:r>
              <a:rPr lang="en-US" dirty="0" smtClean="0"/>
              <a:t>evil</a:t>
            </a:r>
          </a:p>
          <a:p>
            <a:endParaRPr lang="en-US" dirty="0" smtClean="0"/>
          </a:p>
          <a:p>
            <a:r>
              <a:rPr lang="en-US" dirty="0" smtClean="0"/>
              <a:t>						</a:t>
            </a:r>
            <a:r>
              <a:rPr lang="en-US" dirty="0" err="1" smtClean="0"/>
              <a:t>nina</a:t>
            </a:r>
            <a:r>
              <a:rPr lang="en-US" dirty="0" smtClean="0"/>
              <a:t> </a:t>
            </a:r>
            <a:r>
              <a:rPr lang="en-US" dirty="0" err="1" smtClean="0"/>
              <a:t>leven</a:t>
            </a:r>
            <a:endParaRPr lang="en-US" dirty="0" smtClean="0"/>
          </a:p>
          <a:p>
            <a:endParaRPr lang="en-US" dirty="0" smtClean="0"/>
          </a:p>
          <a:p>
            <a:r>
              <a:rPr lang="en-US" dirty="0" smtClean="0"/>
              <a:t>					</a:t>
            </a:r>
            <a:r>
              <a:rPr lang="en-US" dirty="0" err="1" smtClean="0"/>
              <a:t>nina</a:t>
            </a:r>
            <a:r>
              <a:rPr lang="en-US" dirty="0" smtClean="0"/>
              <a:t> </a:t>
            </a:r>
            <a:r>
              <a:rPr lang="en-US" dirty="0" err="1" smtClean="0"/>
              <a:t>leven</a:t>
            </a:r>
            <a:endParaRPr lang="en-US" dirty="0" smtClean="0"/>
          </a:p>
          <a:p>
            <a:endParaRPr lang="en-US" dirty="0" smtClean="0"/>
          </a:p>
          <a:p>
            <a:r>
              <a:rPr lang="en-US" dirty="0" smtClean="0"/>
              <a:t>troops</a:t>
            </a:r>
          </a:p>
          <a:p>
            <a:endParaRPr lang="en-US" dirty="0" smtClean="0"/>
          </a:p>
          <a:p>
            <a:r>
              <a:rPr lang="en-US" dirty="0" smtClean="0"/>
              <a:t>						</a:t>
            </a:r>
            <a:r>
              <a:rPr lang="en-US" dirty="0" err="1" smtClean="0"/>
              <a:t>currj</a:t>
            </a:r>
            <a:endParaRPr lang="en-US" dirty="0" smtClean="0"/>
          </a:p>
          <a:p>
            <a:endParaRPr lang="en-US" dirty="0" smtClean="0"/>
          </a:p>
          <a:p>
            <a:r>
              <a:rPr lang="en-US" dirty="0" smtClean="0"/>
              <a:t>		support </a:t>
            </a:r>
          </a:p>
          <a:p>
            <a:endParaRPr lang="en-US" dirty="0" smtClean="0"/>
          </a:p>
          <a:p>
            <a:endParaRPr lang="en-US" dirty="0" smtClean="0"/>
          </a:p>
          <a:p>
            <a:endParaRPr lang="en-US" dirty="0" smtClean="0"/>
          </a:p>
          <a:p>
            <a:r>
              <a:rPr lang="en-US" dirty="0" smtClean="0">
                <a:solidFill>
                  <a:srgbClr val="FF0000"/>
                </a:solidFill>
              </a:rPr>
              <a:t>Ben Fountain, </a:t>
            </a:r>
            <a:r>
              <a:rPr lang="en-US" i="1" dirty="0" smtClean="0">
                <a:solidFill>
                  <a:srgbClr val="FF0000"/>
                </a:solidFill>
              </a:rPr>
              <a:t>Billy Lynn’s Long Halftime Walk</a:t>
            </a:r>
            <a:r>
              <a:rPr lang="en-US" dirty="0" smtClean="0">
                <a:solidFill>
                  <a:srgbClr val="FF0000"/>
                </a:solidFill>
              </a:rPr>
              <a:t> (New York: HarperCollins, 2012), 2.</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83" y="227955"/>
            <a:ext cx="8352320" cy="6262763"/>
          </a:xfrm>
        </p:spPr>
        <p:txBody>
          <a:bodyPr>
            <a:normAutofit lnSpcReduction="10000"/>
          </a:bodyPr>
          <a:lstStyle/>
          <a:p>
            <a:endParaRPr lang="en-US" dirty="0" smtClean="0">
              <a:solidFill>
                <a:schemeClr val="tx1"/>
              </a:solidFill>
            </a:endParaRPr>
          </a:p>
          <a:p>
            <a:r>
              <a:rPr lang="en-US" dirty="0" smtClean="0">
                <a:solidFill>
                  <a:schemeClr val="tx1"/>
                </a:solidFill>
              </a:rPr>
              <a:t>And </a:t>
            </a:r>
            <a:r>
              <a:rPr lang="en-US" dirty="0" smtClean="0">
                <a:solidFill>
                  <a:srgbClr val="FF0000"/>
                </a:solidFill>
              </a:rPr>
              <a:t>Free Indirect</a:t>
            </a:r>
            <a:r>
              <a:rPr lang="en-US" dirty="0" smtClean="0">
                <a:solidFill>
                  <a:schemeClr val="tx1"/>
                </a:solidFill>
              </a:rPr>
              <a:t>?</a:t>
            </a:r>
          </a:p>
          <a:p>
            <a:r>
              <a:rPr lang="en-US" dirty="0" smtClean="0">
                <a:solidFill>
                  <a:schemeClr val="tx1"/>
                </a:solidFill>
              </a:rPr>
              <a:t>“There’s something harsh in his fellow Americans, avid, ecstatic, a burning that comes of the deepest need. That’s his sense of it, </a:t>
            </a:r>
            <a:r>
              <a:rPr lang="en-US" dirty="0" smtClean="0">
                <a:solidFill>
                  <a:srgbClr val="FF0000"/>
                </a:solidFill>
              </a:rPr>
              <a:t>they all need something from him, </a:t>
            </a:r>
            <a:r>
              <a:rPr lang="en-US" dirty="0" smtClean="0">
                <a:solidFill>
                  <a:schemeClr val="tx1"/>
                </a:solidFill>
              </a:rPr>
              <a:t>this pack of half-rich lawyers, dentists, soccer moms, and corporate VPs, they’re all gnashing for a piece of a barely grown grunt making $14,800 a year. For these adult, affluent people he is mere petty cash in their personal accounting, yet they lose it when then enter his personal space. They tremble. They breathe in fitful, stinky huffs. Their eyes </a:t>
            </a:r>
            <a:r>
              <a:rPr lang="en-US" dirty="0" err="1" smtClean="0">
                <a:solidFill>
                  <a:schemeClr val="tx1"/>
                </a:solidFill>
              </a:rPr>
              <a:t>skitz</a:t>
            </a:r>
            <a:r>
              <a:rPr lang="en-US" dirty="0" smtClean="0">
                <a:solidFill>
                  <a:schemeClr val="tx1"/>
                </a:solidFill>
              </a:rPr>
              <a:t> and quiver with the force of the moment, because </a:t>
            </a:r>
            <a:r>
              <a:rPr lang="en-US" dirty="0" smtClean="0">
                <a:solidFill>
                  <a:srgbClr val="FF0000"/>
                </a:solidFill>
              </a:rPr>
              <a:t>here, finally, up close and personal, is the war made flesh…</a:t>
            </a:r>
            <a:r>
              <a:rPr lang="en-US" dirty="0" smtClean="0">
                <a:solidFill>
                  <a:schemeClr val="tx1"/>
                </a:solidFill>
              </a:rPr>
              <a:t>” (38-39).</a:t>
            </a:r>
          </a:p>
          <a:p>
            <a:r>
              <a:rPr lang="en-US" dirty="0" smtClean="0">
                <a:solidFill>
                  <a:srgbClr val="FF0000"/>
                </a:solidFill>
              </a:rPr>
              <a:t>How does the narrative mode contribute to the theme? What do </a:t>
            </a:r>
            <a:r>
              <a:rPr lang="en-US" i="1" dirty="0" smtClean="0">
                <a:solidFill>
                  <a:schemeClr val="tx1"/>
                </a:solidFill>
              </a:rPr>
              <a:t>we </a:t>
            </a:r>
            <a:r>
              <a:rPr lang="en-US" dirty="0" smtClean="0">
                <a:solidFill>
                  <a:srgbClr val="FF0000"/>
                </a:solidFill>
              </a:rPr>
              <a:t>need from him? Don’t we want to know what it’s </a:t>
            </a:r>
            <a:r>
              <a:rPr lang="en-US" i="1" dirty="0" smtClean="0">
                <a:solidFill>
                  <a:schemeClr val="tx1"/>
                </a:solidFill>
              </a:rPr>
              <a:t>really </a:t>
            </a:r>
            <a:r>
              <a:rPr lang="en-US" dirty="0" smtClean="0">
                <a:solidFill>
                  <a:srgbClr val="FF0000"/>
                </a:solidFill>
              </a:rPr>
              <a:t>like to fight in Iraq?</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45" y="1375874"/>
            <a:ext cx="6072936" cy="5194129"/>
          </a:xfrm>
        </p:spPr>
        <p:txBody>
          <a:bodyPr>
            <a:normAutofit lnSpcReduction="10000"/>
          </a:bodyPr>
          <a:lstStyle/>
          <a:p>
            <a:r>
              <a:rPr lang="en-US" dirty="0" smtClean="0"/>
              <a:t>“Americans fight the war daily in their strenuous inner lives. Billy knows because here at the contact point he feels the passion every day. Often it’s in their literal touch, </a:t>
            </a:r>
            <a:r>
              <a:rPr lang="en-US" dirty="0" smtClean="0">
                <a:solidFill>
                  <a:schemeClr val="tx1"/>
                </a:solidFill>
              </a:rPr>
              <a:t>a </a:t>
            </a:r>
            <a:r>
              <a:rPr lang="en-US" dirty="0" smtClean="0">
                <a:solidFill>
                  <a:srgbClr val="FF0000"/>
                </a:solidFill>
              </a:rPr>
              <a:t>jolt arching across as they shake hands</a:t>
            </a:r>
            <a:r>
              <a:rPr lang="en-US" dirty="0" smtClean="0"/>
              <a:t>, a zap of pent-up warrior heat. For so many of them, this is the Moment: </a:t>
            </a:r>
            <a:r>
              <a:rPr lang="en-US" dirty="0" smtClean="0">
                <a:solidFill>
                  <a:srgbClr val="FF0000"/>
                </a:solidFill>
              </a:rPr>
              <a:t>His </a:t>
            </a:r>
            <a:r>
              <a:rPr lang="en-US" dirty="0" smtClean="0"/>
              <a:t>ordeal becomes theirs, and vice versa, </a:t>
            </a:r>
            <a:r>
              <a:rPr lang="en-US" dirty="0" smtClean="0">
                <a:solidFill>
                  <a:srgbClr val="FF0000"/>
                </a:solidFill>
              </a:rPr>
              <a:t>some sort of mystical transference takes place</a:t>
            </a:r>
            <a:r>
              <a:rPr lang="en-US" dirty="0" smtClean="0">
                <a:solidFill>
                  <a:schemeClr val="tx1"/>
                </a:solidFill>
              </a:rPr>
              <a:t> </a:t>
            </a:r>
            <a:r>
              <a:rPr lang="en-US" dirty="0" smtClean="0"/>
              <a:t>and it’s too much for most of them, judging from the way they choke up in the clutch” (39).</a:t>
            </a:r>
          </a:p>
          <a:p>
            <a:r>
              <a:rPr lang="en-US" dirty="0" smtClean="0"/>
              <a:t>Is Fountain also describing the mystical transference between author and reader?</a:t>
            </a:r>
          </a:p>
        </p:txBody>
      </p:sp>
      <p:pic>
        <p:nvPicPr>
          <p:cNvPr id="4" name="Picture 3"/>
          <p:cNvPicPr>
            <a:picLocks noChangeAspect="1"/>
          </p:cNvPicPr>
          <p:nvPr/>
        </p:nvPicPr>
        <p:blipFill>
          <a:blip r:embed="rId2"/>
          <a:stretch>
            <a:fillRect/>
          </a:stretch>
        </p:blipFill>
        <p:spPr>
          <a:xfrm>
            <a:off x="7064392" y="4054351"/>
            <a:ext cx="1710268" cy="2515650"/>
          </a:xfrm>
          <a:prstGeom prst="rect">
            <a:avLst/>
          </a:prstGeom>
        </p:spPr>
      </p:pic>
      <p:sp>
        <p:nvSpPr>
          <p:cNvPr id="5" name="TextBox 4"/>
          <p:cNvSpPr txBox="1"/>
          <p:nvPr/>
        </p:nvSpPr>
        <p:spPr>
          <a:xfrm>
            <a:off x="309345" y="252379"/>
            <a:ext cx="8425587" cy="523220"/>
          </a:xfrm>
          <a:prstGeom prst="rect">
            <a:avLst/>
          </a:prstGeom>
          <a:noFill/>
        </p:spPr>
        <p:txBody>
          <a:bodyPr wrap="square" rtlCol="0">
            <a:spAutoFit/>
          </a:bodyPr>
          <a:lstStyle/>
          <a:p>
            <a:r>
              <a:rPr lang="en-US" sz="2800" dirty="0" smtClean="0">
                <a:solidFill>
                  <a:srgbClr val="FF0000"/>
                </a:solidFill>
              </a:rPr>
              <a:t>Surrogate Bodies and Vicarious Experience</a:t>
            </a:r>
            <a:endParaRPr lang="en-US" sz="2800" dirty="0">
              <a:solidFill>
                <a:srgbClr val="FF0000"/>
              </a:solidFill>
            </a:endParaRPr>
          </a:p>
        </p:txBody>
      </p:sp>
      <p:pic>
        <p:nvPicPr>
          <p:cNvPr id="6" name="Picture 5"/>
          <p:cNvPicPr>
            <a:picLocks noChangeAspect="1"/>
          </p:cNvPicPr>
          <p:nvPr/>
        </p:nvPicPr>
        <p:blipFill>
          <a:blip r:embed="rId3"/>
          <a:stretch>
            <a:fillRect/>
          </a:stretch>
        </p:blipFill>
        <p:spPr>
          <a:xfrm>
            <a:off x="7064392" y="1050223"/>
            <a:ext cx="1670540" cy="25891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2528"/>
            <a:ext cx="7770813" cy="985094"/>
          </a:xfrm>
        </p:spPr>
        <p:txBody>
          <a:bodyPr/>
          <a:lstStyle/>
          <a:p>
            <a:r>
              <a:rPr lang="en-US" dirty="0" smtClean="0"/>
              <a:t/>
            </a:r>
            <a:br>
              <a:rPr lang="en-US" dirty="0" smtClean="0"/>
            </a:br>
            <a:endParaRPr lang="en-US" dirty="0"/>
          </a:p>
        </p:txBody>
      </p:sp>
      <p:sp>
        <p:nvSpPr>
          <p:cNvPr id="3" name="Content Placeholder 2"/>
          <p:cNvSpPr>
            <a:spLocks noGrp="1"/>
          </p:cNvSpPr>
          <p:nvPr>
            <p:ph idx="1"/>
          </p:nvPr>
        </p:nvSpPr>
        <p:spPr>
          <a:xfrm>
            <a:off x="260500" y="447769"/>
            <a:ext cx="8409306" cy="3321637"/>
          </a:xfrm>
        </p:spPr>
        <p:txBody>
          <a:bodyPr>
            <a:normAutofit/>
          </a:bodyPr>
          <a:lstStyle/>
          <a:p>
            <a:r>
              <a:rPr lang="en-US" dirty="0" smtClean="0"/>
              <a:t>“Either we fight them </a:t>
            </a:r>
            <a:r>
              <a:rPr lang="en-US" dirty="0" smtClean="0">
                <a:solidFill>
                  <a:srgbClr val="FF0000"/>
                </a:solidFill>
              </a:rPr>
              <a:t>over there </a:t>
            </a:r>
            <a:r>
              <a:rPr lang="en-US" dirty="0" smtClean="0"/>
              <a:t>or we fight them </a:t>
            </a:r>
            <a:r>
              <a:rPr lang="en-US" dirty="0" smtClean="0">
                <a:solidFill>
                  <a:srgbClr val="FF0000"/>
                </a:solidFill>
              </a:rPr>
              <a:t>over here</a:t>
            </a:r>
            <a:r>
              <a:rPr lang="en-US" dirty="0" smtClean="0"/>
              <a:t>, that’s the way most Americans see it” (88).</a:t>
            </a:r>
          </a:p>
          <a:p>
            <a:r>
              <a:rPr lang="en-US" dirty="0" smtClean="0"/>
              <a:t>Billy is a bridge between over there and over here for the Texans at the Super Bowl. He is also </a:t>
            </a:r>
            <a:r>
              <a:rPr lang="en-US" i="1" dirty="0" smtClean="0">
                <a:solidFill>
                  <a:srgbClr val="FF0000"/>
                </a:solidFill>
              </a:rPr>
              <a:t>our </a:t>
            </a:r>
            <a:r>
              <a:rPr lang="en-US" dirty="0" smtClean="0"/>
              <a:t>avatar.</a:t>
            </a:r>
          </a:p>
          <a:p>
            <a:r>
              <a:rPr lang="en-US" dirty="0" smtClean="0">
                <a:solidFill>
                  <a:srgbClr val="FF0000"/>
                </a:solidFill>
              </a:rPr>
              <a:t>“Part of being a soldier is accepting that your body does not belong to you” (206)</a:t>
            </a:r>
            <a:endParaRPr lang="en-US" dirty="0"/>
          </a:p>
        </p:txBody>
      </p:sp>
      <p:pic>
        <p:nvPicPr>
          <p:cNvPr id="4" name="Picture 3"/>
          <p:cNvPicPr>
            <a:picLocks noChangeAspect="1"/>
          </p:cNvPicPr>
          <p:nvPr/>
        </p:nvPicPr>
        <p:blipFill>
          <a:blip r:embed="rId2"/>
          <a:stretch>
            <a:fillRect/>
          </a:stretch>
        </p:blipFill>
        <p:spPr>
          <a:xfrm>
            <a:off x="1227827" y="3769405"/>
            <a:ext cx="2235045" cy="2652873"/>
          </a:xfrm>
          <a:prstGeom prst="rect">
            <a:avLst/>
          </a:prstGeom>
        </p:spPr>
      </p:pic>
      <p:sp>
        <p:nvSpPr>
          <p:cNvPr id="5" name="TextBox 4"/>
          <p:cNvSpPr txBox="1"/>
          <p:nvPr/>
        </p:nvSpPr>
        <p:spPr>
          <a:xfrm>
            <a:off x="4029628" y="3956655"/>
            <a:ext cx="4426985" cy="1200329"/>
          </a:xfrm>
          <a:prstGeom prst="rect">
            <a:avLst/>
          </a:prstGeom>
          <a:noFill/>
        </p:spPr>
        <p:txBody>
          <a:bodyPr wrap="square" rtlCol="0">
            <a:spAutoFit/>
          </a:bodyPr>
          <a:lstStyle/>
          <a:p>
            <a:r>
              <a:rPr lang="en-US" dirty="0" smtClean="0"/>
              <a:t>‘“</a:t>
            </a:r>
            <a:r>
              <a:rPr lang="en-US" dirty="0" err="1" smtClean="0"/>
              <a:t>Dawg</a:t>
            </a:r>
            <a:r>
              <a:rPr lang="en-US" dirty="0" smtClean="0"/>
              <a:t>,” Mango says once they’re outside. “Six hundred seventy-nine dollars,” he says. “Billy,” he says, then, “Shit.” And that’s all they say about it.’ (31)</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4021785"/>
            <a:ext cx="8423694" cy="2104377"/>
          </a:xfrm>
        </p:spPr>
        <p:txBody>
          <a:bodyPr/>
          <a:lstStyle/>
          <a:p>
            <a:r>
              <a:rPr lang="en-US" dirty="0" smtClean="0"/>
              <a:t>“</a:t>
            </a:r>
            <a:r>
              <a:rPr lang="en-US" sz="2000" dirty="0" smtClean="0"/>
              <a:t>One of the Swedes opened his calfskin attaché case and showed Billy the gold stash he’d acquired in Baghdad, several pounds’ worth of chains and ropes and coins, of such purity that they glowed more orange than gold. . . . He was nineteen years old and had no idea that his war contained such things . . .” (5).</a:t>
            </a:r>
            <a:endParaRPr lang="en-US" sz="2000" dirty="0"/>
          </a:p>
        </p:txBody>
      </p:sp>
      <p:pic>
        <p:nvPicPr>
          <p:cNvPr id="5" name="Picture 4"/>
          <p:cNvPicPr>
            <a:picLocks noChangeAspect="1"/>
          </p:cNvPicPr>
          <p:nvPr/>
        </p:nvPicPr>
        <p:blipFill>
          <a:blip r:embed="rId2"/>
          <a:stretch>
            <a:fillRect/>
          </a:stretch>
        </p:blipFill>
        <p:spPr>
          <a:xfrm>
            <a:off x="6880181" y="5464755"/>
            <a:ext cx="1763751" cy="1322814"/>
          </a:xfrm>
          <a:prstGeom prst="rect">
            <a:avLst/>
          </a:prstGeom>
        </p:spPr>
      </p:pic>
      <p:sp>
        <p:nvSpPr>
          <p:cNvPr id="4" name="TextBox 3"/>
          <p:cNvSpPr txBox="1"/>
          <p:nvPr/>
        </p:nvSpPr>
        <p:spPr>
          <a:xfrm>
            <a:off x="618690" y="398922"/>
            <a:ext cx="8303478" cy="584776"/>
          </a:xfrm>
          <a:prstGeom prst="rect">
            <a:avLst/>
          </a:prstGeom>
          <a:noFill/>
        </p:spPr>
        <p:txBody>
          <a:bodyPr wrap="square" rtlCol="0">
            <a:spAutoFit/>
          </a:bodyPr>
          <a:lstStyle/>
          <a:p>
            <a:r>
              <a:rPr lang="en-US" sz="3200" dirty="0" smtClean="0">
                <a:solidFill>
                  <a:srgbClr val="FF0000"/>
                </a:solidFill>
              </a:rPr>
              <a:t>To whom or to what does Billy’s body belong?</a:t>
            </a:r>
            <a:endParaRPr lang="en-US" sz="3200" dirty="0">
              <a:solidFill>
                <a:srgbClr val="FF0000"/>
              </a:solidFill>
            </a:endParaRPr>
          </a:p>
        </p:txBody>
      </p:sp>
      <p:sp>
        <p:nvSpPr>
          <p:cNvPr id="7" name="TextBox 6"/>
          <p:cNvSpPr txBox="1"/>
          <p:nvPr/>
        </p:nvSpPr>
        <p:spPr>
          <a:xfrm>
            <a:off x="498474" y="1213050"/>
            <a:ext cx="8423694" cy="2246769"/>
          </a:xfrm>
          <a:prstGeom prst="rect">
            <a:avLst/>
          </a:prstGeom>
          <a:noFill/>
        </p:spPr>
        <p:txBody>
          <a:bodyPr wrap="square" rtlCol="0">
            <a:spAutoFit/>
          </a:bodyPr>
          <a:lstStyle/>
          <a:p>
            <a:r>
              <a:rPr lang="en-US" sz="2800" dirty="0" smtClean="0"/>
              <a:t>He belongs to the US Army, in part. But to whom or to what does that army answer?</a:t>
            </a:r>
          </a:p>
          <a:p>
            <a:endParaRPr lang="en-US" sz="2800" dirty="0" smtClean="0"/>
          </a:p>
          <a:p>
            <a:r>
              <a:rPr lang="en-US" sz="2800" dirty="0" smtClean="0"/>
              <a:t>Recall a problem from </a:t>
            </a:r>
            <a:r>
              <a:rPr lang="en-US" sz="2800" i="1" dirty="0" smtClean="0">
                <a:solidFill>
                  <a:srgbClr val="FF0000"/>
                </a:solidFill>
              </a:rPr>
              <a:t>The Manchurian Candidate</a:t>
            </a:r>
            <a:r>
              <a:rPr lang="en-US" sz="2800" dirty="0" smtClean="0"/>
              <a:t>: how to represent systemic agency?</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71" y="561747"/>
            <a:ext cx="8393023" cy="5812865"/>
          </a:xfrm>
        </p:spPr>
        <p:txBody>
          <a:bodyPr>
            <a:normAutofit/>
          </a:bodyPr>
          <a:lstStyle/>
          <a:p>
            <a:r>
              <a:rPr lang="en-US" dirty="0" smtClean="0"/>
              <a:t>“</a:t>
            </a:r>
            <a:r>
              <a:rPr lang="en-US" dirty="0" smtClean="0">
                <a:solidFill>
                  <a:schemeClr val="tx1"/>
                </a:solidFill>
              </a:rPr>
              <a:t>So what do </a:t>
            </a:r>
            <a:r>
              <a:rPr lang="en-US" i="1" dirty="0" smtClean="0">
                <a:solidFill>
                  <a:schemeClr val="tx1"/>
                </a:solidFill>
              </a:rPr>
              <a:t>you </a:t>
            </a:r>
            <a:r>
              <a:rPr lang="en-US" dirty="0" smtClean="0">
                <a:solidFill>
                  <a:schemeClr val="tx1"/>
                </a:solidFill>
              </a:rPr>
              <a:t>believe in</a:t>
            </a:r>
            <a:r>
              <a:rPr lang="en-US" dirty="0" smtClean="0"/>
              <a:t>? Billy doesn’t so much wonder as feel the question thrust upon him.</a:t>
            </a:r>
            <a:r>
              <a:rPr lang="en-US" dirty="0" smtClean="0"/>
              <a:t> Ha ha, well, okay. Jesus? </a:t>
            </a:r>
            <a:r>
              <a:rPr lang="en-US" dirty="0" err="1" smtClean="0"/>
              <a:t>Sorta</a:t>
            </a:r>
            <a:r>
              <a:rPr lang="en-US" dirty="0" smtClean="0"/>
              <a:t>. Buddha? Hm. The Flag? Sure. </a:t>
            </a:r>
            <a:r>
              <a:rPr lang="en-US" dirty="0" smtClean="0">
                <a:solidFill>
                  <a:schemeClr val="tx1"/>
                </a:solidFill>
              </a:rPr>
              <a:t>How </a:t>
            </a:r>
            <a:r>
              <a:rPr lang="en-US" dirty="0" smtClean="0">
                <a:solidFill>
                  <a:schemeClr val="tx1"/>
                </a:solidFill>
              </a:rPr>
              <a:t>about . . . </a:t>
            </a:r>
            <a:r>
              <a:rPr lang="en-US" i="1" dirty="0" smtClean="0">
                <a:solidFill>
                  <a:srgbClr val="FF0000"/>
                </a:solidFill>
              </a:rPr>
              <a:t>reality</a:t>
            </a:r>
            <a:r>
              <a:rPr lang="en-US" dirty="0" smtClean="0"/>
              <a:t>. Billy decides the war has made</a:t>
            </a:r>
            <a:r>
              <a:rPr lang="en-US" dirty="0" smtClean="0"/>
              <a:t> of him </a:t>
            </a:r>
            <a:r>
              <a:rPr lang="en-US" dirty="0" smtClean="0"/>
              <a:t>a</a:t>
            </a:r>
            <a:r>
              <a:rPr lang="en-US" dirty="0" smtClean="0"/>
              <a:t> rock solid convert </a:t>
            </a:r>
            <a:r>
              <a:rPr lang="en-US" dirty="0" smtClean="0"/>
              <a:t>to the </a:t>
            </a:r>
            <a:r>
              <a:rPr lang="en-US" dirty="0" smtClean="0">
                <a:solidFill>
                  <a:srgbClr val="FF0000"/>
                </a:solidFill>
              </a:rPr>
              <a:t>Church of What It Is</a:t>
            </a:r>
            <a:r>
              <a:rPr lang="en-US" dirty="0" smtClean="0"/>
              <a:t>. . . .</a:t>
            </a:r>
            <a:r>
              <a:rPr lang="en-US" dirty="0" smtClean="0"/>
              <a:t>” (219-220).</a:t>
            </a:r>
          </a:p>
          <a:p>
            <a:endParaRPr lang="en-US" dirty="0" smtClean="0"/>
          </a:p>
          <a:p>
            <a:pPr marL="457200" lvl="6" indent="-457200">
              <a:spcBef>
                <a:spcPts val="2000"/>
              </a:spcBef>
              <a:buClr>
                <a:schemeClr val="accent3"/>
              </a:buClr>
              <a:buFont typeface="Wingdings" pitchFamily="2" charset="2"/>
              <a:buChar char=""/>
            </a:pPr>
            <a:r>
              <a:rPr lang="en-US" sz="2400" dirty="0" smtClean="0"/>
              <a:t>“That same heaviness, the same torpor and melancholy, a kind of sickly-sweet </a:t>
            </a:r>
            <a:r>
              <a:rPr lang="en-US" sz="2400" dirty="0" err="1" smtClean="0"/>
              <a:t>emo</a:t>
            </a:r>
            <a:r>
              <a:rPr lang="en-US" sz="2400" dirty="0" smtClean="0"/>
              <a:t> funk that’s almost pleasurable, in the sense that it hints at something real. </a:t>
            </a:r>
            <a:r>
              <a:rPr lang="en-US" sz="2400" dirty="0" smtClean="0">
                <a:solidFill>
                  <a:srgbClr val="FF0000"/>
                </a:solidFill>
              </a:rPr>
              <a:t>As if sorrow is the true reality</a:t>
            </a:r>
            <a:r>
              <a:rPr lang="en-US" sz="2400" dirty="0" smtClean="0"/>
              <a:t>? Without ever exactly putting his mind to it, he’s come to believe that loss is the standard trajectory” (11).</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9368"/>
            <a:ext cx="9029000" cy="4656277"/>
          </a:xfrm>
        </p:spPr>
        <p:txBody>
          <a:bodyPr>
            <a:normAutofit/>
          </a:bodyPr>
          <a:lstStyle/>
          <a:p>
            <a:pPr marL="457200" lvl="6" indent="-457200">
              <a:spcBef>
                <a:spcPts val="2000"/>
              </a:spcBef>
              <a:buClr>
                <a:schemeClr val="accent3"/>
              </a:buClr>
              <a:buFont typeface="Wingdings" pitchFamily="2" charset="2"/>
              <a:buChar char=""/>
            </a:pPr>
            <a:r>
              <a:rPr lang="en-US" dirty="0" smtClean="0"/>
              <a:t>“. </a:t>
            </a:r>
            <a:r>
              <a:rPr lang="en-US" sz="2400" dirty="0" smtClean="0"/>
              <a:t>. . the Bravos speak from the high ground of experience. They are authentic. </a:t>
            </a:r>
            <a:r>
              <a:rPr lang="en-US" sz="2400" dirty="0" smtClean="0">
                <a:solidFill>
                  <a:srgbClr val="FF0000"/>
                </a:solidFill>
              </a:rPr>
              <a:t>They are the Real</a:t>
            </a:r>
            <a:r>
              <a:rPr lang="en-US" sz="2400" dirty="0" smtClean="0"/>
              <a:t>. They have dealt much death and received much death and smelled it and held it and slopped through it in their boots, had it splattered on their clothes and tasted it in their mouths. That is their advantage, and given the masculine standard America has set for itself it is interesting how few actually qualify” (66).</a:t>
            </a:r>
            <a:endParaRPr lang="en-US" sz="2400" dirty="0" smtClean="0"/>
          </a:p>
          <a:p>
            <a:pPr marL="457200" lvl="6" indent="-457200">
              <a:spcBef>
                <a:spcPts val="2000"/>
              </a:spcBef>
              <a:buClr>
                <a:schemeClr val="accent3"/>
              </a:buClr>
              <a:buFont typeface="Wingdings" pitchFamily="2" charset="2"/>
              <a:buChar char=""/>
            </a:pPr>
            <a:r>
              <a:rPr lang="en-US" sz="2800" dirty="0" smtClean="0"/>
              <a:t>Does </a:t>
            </a:r>
            <a:r>
              <a:rPr lang="en-US" sz="2800" dirty="0" smtClean="0"/>
              <a:t>“real” mean the same thing in the line below? </a:t>
            </a:r>
          </a:p>
          <a:p>
            <a:pPr marL="457200" lvl="6" indent="-457200">
              <a:spcBef>
                <a:spcPts val="2000"/>
              </a:spcBef>
              <a:buClr>
                <a:schemeClr val="accent3"/>
              </a:buClr>
              <a:buFont typeface="Wingdings" pitchFamily="2" charset="2"/>
              <a:buChar char=""/>
            </a:pPr>
            <a:r>
              <a:rPr lang="en-US" sz="2400" dirty="0" smtClean="0">
                <a:solidFill>
                  <a:srgbClr val="FF0000"/>
                </a:solidFill>
              </a:rPr>
              <a:t>“MONEY MAKES US REAL” (266)</a:t>
            </a:r>
            <a:endParaRPr lang="en-US" sz="2400" dirty="0"/>
          </a:p>
        </p:txBody>
      </p:sp>
      <p:pic>
        <p:nvPicPr>
          <p:cNvPr id="4" name="Picture 3"/>
          <p:cNvPicPr>
            <a:picLocks noChangeAspect="1"/>
          </p:cNvPicPr>
          <p:nvPr/>
        </p:nvPicPr>
        <p:blipFill>
          <a:blip r:embed="rId2"/>
          <a:stretch>
            <a:fillRect/>
          </a:stretch>
        </p:blipFill>
        <p:spPr>
          <a:xfrm>
            <a:off x="3596318" y="5180667"/>
            <a:ext cx="2050257" cy="1568447"/>
          </a:xfrm>
          <a:prstGeom prst="rect">
            <a:avLst/>
          </a:prstGeom>
        </p:spPr>
      </p:pic>
      <p:pic>
        <p:nvPicPr>
          <p:cNvPr id="5" name="Picture 4" descr="s_c24_0012557u.jpg"/>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tretch>
            <a:fillRect/>
          </a:stretch>
        </p:blipFill>
        <p:spPr>
          <a:xfrm>
            <a:off x="6235996" y="5180667"/>
            <a:ext cx="2336056" cy="1581248"/>
          </a:xfrm>
          <a:prstGeom prst="rect">
            <a:avLst/>
          </a:prstGeom>
        </p:spPr>
      </p:pic>
      <p:pic>
        <p:nvPicPr>
          <p:cNvPr id="7" name="Picture 6"/>
          <p:cNvPicPr>
            <a:picLocks noChangeAspect="1"/>
          </p:cNvPicPr>
          <p:nvPr/>
        </p:nvPicPr>
        <p:blipFill>
          <a:blip r:embed="rId4"/>
          <a:stretch>
            <a:fillRect/>
          </a:stretch>
        </p:blipFill>
        <p:spPr>
          <a:xfrm>
            <a:off x="1010488" y="5180667"/>
            <a:ext cx="1852446" cy="13893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517" y="254002"/>
            <a:ext cx="8686087" cy="5412320"/>
          </a:xfrm>
        </p:spPr>
        <p:txBody>
          <a:bodyPr>
            <a:normAutofit/>
          </a:bodyPr>
          <a:lstStyle/>
          <a:p>
            <a:endParaRPr lang="en-US" dirty="0" smtClean="0"/>
          </a:p>
          <a:p>
            <a:r>
              <a:rPr lang="en-US" dirty="0" smtClean="0">
                <a:solidFill>
                  <a:srgbClr val="FF0000"/>
                </a:solidFill>
              </a:rPr>
              <a:t>“</a:t>
            </a:r>
            <a:r>
              <a:rPr lang="en-US" i="1" dirty="0" smtClean="0">
                <a:solidFill>
                  <a:srgbClr val="FF0000"/>
                </a:solidFill>
              </a:rPr>
              <a:t>She was really into me. It wasn’t about the money</a:t>
            </a:r>
            <a:r>
              <a:rPr lang="en-US" dirty="0" smtClean="0">
                <a:solidFill>
                  <a:srgbClr val="FF0000"/>
                </a:solidFill>
              </a:rPr>
              <a:t>” (26).</a:t>
            </a:r>
          </a:p>
          <a:p>
            <a:r>
              <a:rPr lang="en-US" dirty="0" smtClean="0">
                <a:solidFill>
                  <a:schemeClr val="tx1"/>
                </a:solidFill>
              </a:rPr>
              <a:t>“For these adult, affluent people, he is mere petty cash in their personal accounting.”</a:t>
            </a:r>
          </a:p>
          <a:p>
            <a:r>
              <a:rPr lang="en-US" dirty="0" smtClean="0"/>
              <a:t>“</a:t>
            </a:r>
            <a:r>
              <a:rPr lang="en-US" dirty="0" smtClean="0">
                <a:solidFill>
                  <a:schemeClr val="tx1"/>
                </a:solidFill>
              </a:rPr>
              <a:t>As for the rest of Bravo, they might as well be so many shares of corporate stock that happen to talk and walk and drink a lot of beer</a:t>
            </a:r>
            <a:r>
              <a:rPr lang="en-US" dirty="0" smtClean="0"/>
              <a:t>” (34).</a:t>
            </a:r>
          </a:p>
          <a:p>
            <a:r>
              <a:rPr lang="en-US" dirty="0" smtClean="0"/>
              <a:t>“Four. Hundred. Thousand. It was like God appearing in all his nuclear glory, omnipotent, all-consuming, incomprehensible” (95).</a:t>
            </a:r>
          </a:p>
        </p:txBody>
      </p:sp>
      <p:sp>
        <p:nvSpPr>
          <p:cNvPr id="4" name="TextBox 3"/>
          <p:cNvSpPr txBox="1"/>
          <p:nvPr/>
        </p:nvSpPr>
        <p:spPr>
          <a:xfrm>
            <a:off x="488441" y="5568627"/>
            <a:ext cx="8401164" cy="830997"/>
          </a:xfrm>
          <a:prstGeom prst="rect">
            <a:avLst/>
          </a:prstGeom>
          <a:noFill/>
        </p:spPr>
        <p:txBody>
          <a:bodyPr wrap="square" rtlCol="0">
            <a:spAutoFit/>
          </a:bodyPr>
          <a:lstStyle/>
          <a:p>
            <a:r>
              <a:rPr lang="en-US" sz="2400" dirty="0" smtClean="0">
                <a:solidFill>
                  <a:srgbClr val="FF0000"/>
                </a:solidFill>
              </a:rPr>
              <a:t>What kind of medium is money? What does it represent? How might it make Billy real? </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33792"/>
            <a:ext cx="7853845" cy="5792371"/>
          </a:xfrm>
        </p:spPr>
        <p:txBody>
          <a:bodyPr>
            <a:normAutofit/>
          </a:bodyPr>
          <a:lstStyle/>
          <a:p>
            <a:r>
              <a:rPr lang="en-US" dirty="0" smtClean="0"/>
              <a:t>“Bravo’s talk these days is so much about money</a:t>
            </a:r>
            <a:r>
              <a:rPr lang="en-US" i="1" dirty="0" smtClean="0"/>
              <a:t>, </a:t>
            </a:r>
            <a:r>
              <a:rPr lang="en-US" i="1" dirty="0" err="1" smtClean="0"/>
              <a:t>moneymoneymoney</a:t>
            </a:r>
            <a:r>
              <a:rPr lang="en-US" dirty="0" smtClean="0"/>
              <a:t> like a bug on the brain or a hamster spinning its squeaky wheel, a conversation going nowhere at tremendous speed. . . . The way they obsess, it’s as if a big payday involved more than more buying power, as if </a:t>
            </a:r>
            <a:r>
              <a:rPr lang="en-US" dirty="0" err="1" smtClean="0"/>
              <a:t>x</a:t>
            </a:r>
            <a:r>
              <a:rPr lang="en-US" dirty="0" smtClean="0"/>
              <a:t> amount of dollars cooling in the bank could bring your ass safely through the war. He intuits the spiritual logic of it, but for him the equation works in reverse: </a:t>
            </a:r>
            <a:r>
              <a:rPr lang="en-US" dirty="0" smtClean="0">
                <a:solidFill>
                  <a:srgbClr val="FF0000"/>
                </a:solidFill>
              </a:rPr>
              <a:t>The day the money comes through, the actual day his check clears, that will be the very day he gets smoked</a:t>
            </a:r>
            <a:r>
              <a:rPr lang="en-US" dirty="0" smtClean="0"/>
              <a:t>” (34).</a:t>
            </a:r>
            <a:endParaRPr lang="en-US" dirty="0"/>
          </a:p>
        </p:txBody>
      </p:sp>
      <p:pic>
        <p:nvPicPr>
          <p:cNvPr id="5" name="Picture 4"/>
          <p:cNvPicPr>
            <a:picLocks noChangeAspect="1"/>
          </p:cNvPicPr>
          <p:nvPr/>
        </p:nvPicPr>
        <p:blipFill>
          <a:blip r:embed="rId2"/>
          <a:stretch>
            <a:fillRect/>
          </a:stretch>
        </p:blipFill>
        <p:spPr>
          <a:xfrm>
            <a:off x="3422916" y="4785286"/>
            <a:ext cx="2515299" cy="17062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9038" y="293086"/>
            <a:ext cx="5307713" cy="1307114"/>
          </a:xfrm>
        </p:spPr>
        <p:txBody>
          <a:bodyPr/>
          <a:lstStyle/>
          <a:p>
            <a:r>
              <a:rPr lang="en-US" sz="3200" dirty="0" smtClean="0">
                <a:solidFill>
                  <a:srgbClr val="FF0000"/>
                </a:solidFill>
              </a:rPr>
              <a:t>Immediacy </a:t>
            </a:r>
            <a:r>
              <a:rPr lang="en-US" sz="3200" b="1" dirty="0" smtClean="0"/>
              <a:t>(“They are nature itself.”)</a:t>
            </a:r>
            <a:r>
              <a:rPr lang="en-US" sz="3200" dirty="0" smtClean="0"/>
              <a:t/>
            </a:r>
            <a:br>
              <a:rPr lang="en-US" sz="3200" dirty="0" smtClean="0"/>
            </a:b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170954" y="1766655"/>
            <a:ext cx="8474430" cy="4958031"/>
          </a:xfrm>
        </p:spPr>
        <p:txBody>
          <a:bodyPr>
            <a:normAutofit lnSpcReduction="10000"/>
          </a:bodyPr>
          <a:lstStyle/>
          <a:p>
            <a:r>
              <a:rPr lang="en-US" dirty="0" smtClean="0"/>
              <a:t>“</a:t>
            </a:r>
            <a:r>
              <a:rPr lang="en-US" dirty="0" smtClean="0">
                <a:solidFill>
                  <a:srgbClr val="FF0000"/>
                </a:solidFill>
              </a:rPr>
              <a:t>While a </a:t>
            </a:r>
            <a:r>
              <a:rPr lang="en-US" dirty="0" smtClean="0">
                <a:solidFill>
                  <a:schemeClr val="tx1"/>
                </a:solidFill>
              </a:rPr>
              <a:t>medium </a:t>
            </a:r>
            <a:r>
              <a:rPr lang="en-US" dirty="0" smtClean="0">
                <a:solidFill>
                  <a:srgbClr val="FF0000"/>
                </a:solidFill>
              </a:rPr>
              <a:t>is often depicted as a window onto a vision or an experience, </a:t>
            </a:r>
            <a:r>
              <a:rPr lang="en-US" dirty="0" smtClean="0">
                <a:solidFill>
                  <a:schemeClr val="tx1"/>
                </a:solidFill>
              </a:rPr>
              <a:t>immediacy </a:t>
            </a:r>
            <a:r>
              <a:rPr lang="en-US" dirty="0" smtClean="0">
                <a:solidFill>
                  <a:srgbClr val="FF0000"/>
                </a:solidFill>
              </a:rPr>
              <a:t>is the absence of that window and is instead the presence of the viewer within the vision or experience itself</a:t>
            </a:r>
            <a:r>
              <a:rPr lang="en-US" b="1" dirty="0" smtClean="0">
                <a:solidFill>
                  <a:schemeClr val="tx1"/>
                </a:solidFill>
              </a:rPr>
              <a:t>. . . . </a:t>
            </a:r>
            <a:r>
              <a:rPr lang="en-US" dirty="0" smtClean="0">
                <a:solidFill>
                  <a:schemeClr val="tx1"/>
                </a:solidFill>
              </a:rPr>
              <a:t>By its very definition, ‘immediacy’ . . . connects two distinct entities, thus negating binary oppositions. The oppositions of artist/audience, time/space, cause/effect, artist/medium, action/stasis, real/abstract are all sent into far more confused and clouded relations once immediacy enters and the producer or observer attempts to connect the opposing elements</a:t>
            </a:r>
            <a:r>
              <a:rPr lang="en-US" dirty="0" smtClean="0"/>
              <a:t>.”</a:t>
            </a:r>
          </a:p>
          <a:p>
            <a:r>
              <a:rPr lang="en-US" dirty="0" err="1" smtClean="0"/>
              <a:t>Ariana</a:t>
            </a:r>
            <a:r>
              <a:rPr lang="en-US" dirty="0" smtClean="0"/>
              <a:t> </a:t>
            </a:r>
            <a:r>
              <a:rPr lang="en-US" dirty="0" err="1" smtClean="0"/>
              <a:t>Weisel</a:t>
            </a:r>
            <a:endParaRPr lang="en-US" dirty="0" smtClean="0"/>
          </a:p>
          <a:p>
            <a:r>
              <a:rPr lang="en-US" dirty="0" err="1" smtClean="0"/>
              <a:t>http://lucian.uchicago.edu/blogs/mediatheory/keywords/immediacyimmediate/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76" y="512899"/>
            <a:ext cx="8506993" cy="5613265"/>
          </a:xfrm>
        </p:spPr>
        <p:txBody>
          <a:bodyPr/>
          <a:lstStyle/>
          <a:p>
            <a:r>
              <a:rPr lang="en-US" dirty="0" smtClean="0"/>
              <a:t>“Stadiums, for example. Airports. The interstate highway system. Wars. He wants to know how it is paid for, where do the billions come from? </a:t>
            </a:r>
            <a:r>
              <a:rPr lang="en-US" dirty="0" smtClean="0">
                <a:solidFill>
                  <a:schemeClr val="tx1"/>
                </a:solidFill>
              </a:rPr>
              <a:t>He imagines a shadowy, math-based parallel world that exists not just beside but amid the physical world, a transparent interlay of </a:t>
            </a:r>
            <a:r>
              <a:rPr lang="en-US" i="1" dirty="0" smtClean="0">
                <a:solidFill>
                  <a:schemeClr val="tx1"/>
                </a:solidFill>
              </a:rPr>
              <a:t>Matrix</a:t>
            </a:r>
            <a:r>
              <a:rPr lang="en-US" dirty="0" smtClean="0">
                <a:solidFill>
                  <a:schemeClr val="tx1"/>
                </a:solidFill>
              </a:rPr>
              <a:t>-style numbers through which flesh-and-blood humans move like fish through kelp. </a:t>
            </a:r>
            <a:r>
              <a:rPr lang="en-US" dirty="0" smtClean="0">
                <a:solidFill>
                  <a:srgbClr val="FF0000"/>
                </a:solidFill>
              </a:rPr>
              <a:t>This is where the money lives</a:t>
            </a:r>
            <a:r>
              <a:rPr lang="en-US" dirty="0" smtClean="0">
                <a:solidFill>
                  <a:schemeClr val="tx1"/>
                </a:solidFill>
              </a:rPr>
              <a:t>, an integer-based realm of code and logic, geometric modules of cause and effect</a:t>
            </a:r>
            <a:r>
              <a:rPr lang="en-US" dirty="0" smtClean="0"/>
              <a:t> (121).</a:t>
            </a:r>
          </a:p>
          <a:p>
            <a:endParaRPr lang="en-US" dirty="0"/>
          </a:p>
        </p:txBody>
      </p:sp>
      <p:pic>
        <p:nvPicPr>
          <p:cNvPr id="4" name="Picture 3"/>
          <p:cNvPicPr>
            <a:picLocks noChangeAspect="1"/>
          </p:cNvPicPr>
          <p:nvPr/>
        </p:nvPicPr>
        <p:blipFill>
          <a:blip r:embed="rId2"/>
          <a:stretch>
            <a:fillRect/>
          </a:stretch>
        </p:blipFill>
        <p:spPr>
          <a:xfrm>
            <a:off x="2871462" y="4518403"/>
            <a:ext cx="3363295" cy="18073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32" y="536655"/>
            <a:ext cx="8547696" cy="6122902"/>
          </a:xfrm>
        </p:spPr>
        <p:txBody>
          <a:bodyPr>
            <a:normAutofit lnSpcReduction="10000"/>
          </a:bodyPr>
          <a:lstStyle/>
          <a:p>
            <a:r>
              <a:rPr lang="en-US" dirty="0" smtClean="0">
                <a:solidFill>
                  <a:srgbClr val="FF0000"/>
                </a:solidFill>
              </a:rPr>
              <a:t>“The realm of markets, contracts, transactions, elegant vectors of fiber-optic agency whereby mind-boggling sums of mysterious wealth shoot around the world on beams of light. It seems the airiest thing there is </a:t>
            </a:r>
            <a:r>
              <a:rPr lang="en-US" dirty="0" smtClean="0">
                <a:solidFill>
                  <a:srgbClr val="FFFF00"/>
                </a:solidFill>
              </a:rPr>
              <a:t>yet the realest</a:t>
            </a:r>
            <a:r>
              <a:rPr lang="en-US" dirty="0" smtClean="0">
                <a:solidFill>
                  <a:schemeClr val="tx1"/>
                </a:solidFill>
              </a:rPr>
              <a:t>, but how you enter that world he has no idea except by passage through that other foreign country called college, and </a:t>
            </a:r>
            <a:r>
              <a:rPr lang="en-US" dirty="0" smtClean="0">
                <a:solidFill>
                  <a:srgbClr val="FF0000"/>
                </a:solidFill>
              </a:rPr>
              <a:t>that ain’t happening</a:t>
            </a:r>
            <a:r>
              <a:rPr lang="en-US" dirty="0" smtClean="0">
                <a:solidFill>
                  <a:schemeClr val="tx1"/>
                </a:solidFill>
              </a:rPr>
              <a:t>. He will not return to the classroom, ever, the mere thought inflames a whole host of piss-offs and associated grudges that go all the way back to kindergarten, not to mention the sheer soul-sucking boredom of those years. If there is real knowledge to be had in the Texas public schools he never found it, and only lately has he started to feel the loss, the huge criminal act of his state-sanctioned ignorance as he struggles to understand the wider world. </a:t>
            </a:r>
            <a:r>
              <a:rPr lang="en-US" dirty="0" smtClean="0">
                <a:solidFill>
                  <a:srgbClr val="FF0000"/>
                </a:solidFill>
              </a:rPr>
              <a:t>How it works, who gains, who loses, who decides</a:t>
            </a:r>
            <a:r>
              <a:rPr lang="en-US" dirty="0" smtClean="0">
                <a:solidFill>
                  <a:schemeClr val="tx1"/>
                </a:solidFill>
              </a:rPr>
              <a:t>. It is not a casual thing, this knowledge. In a way it might be everything” (121). </a:t>
            </a:r>
          </a:p>
          <a:p>
            <a:endParaRPr lang="en-US" dirty="0" smtClean="0">
              <a:solidFill>
                <a:schemeClr val="tx1"/>
              </a:solidFill>
            </a:endParaRP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_c24_0012557u.jpg"/>
          <p:cNvPicPr>
            <a:picLocks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tretch>
            <a:fillRect/>
          </a:stretch>
        </p:blipFill>
        <p:spPr>
          <a:xfrm>
            <a:off x="-626864" y="0"/>
            <a:ext cx="101316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133012"/>
            <a:ext cx="7556313" cy="4616098"/>
          </a:xfrm>
        </p:spPr>
        <p:txBody>
          <a:bodyPr>
            <a:normAutofit/>
          </a:bodyPr>
          <a:lstStyle/>
          <a:p>
            <a:r>
              <a:rPr lang="en-US" sz="2800" i="1" dirty="0" smtClean="0">
                <a:solidFill>
                  <a:schemeClr val="tx1"/>
                </a:solidFill>
              </a:rPr>
              <a:t>“</a:t>
            </a:r>
            <a:r>
              <a:rPr lang="en-US" sz="2800" dirty="0" smtClean="0">
                <a:solidFill>
                  <a:schemeClr val="tx1"/>
                </a:solidFill>
              </a:rPr>
              <a:t>Mr. Brady has done something to bring home to us the terrible </a:t>
            </a:r>
            <a:r>
              <a:rPr lang="en-US" sz="2800" dirty="0" smtClean="0">
                <a:solidFill>
                  <a:srgbClr val="FF0000"/>
                </a:solidFill>
              </a:rPr>
              <a:t>reality </a:t>
            </a:r>
            <a:r>
              <a:rPr lang="en-US" sz="2800" dirty="0" smtClean="0">
                <a:solidFill>
                  <a:schemeClr val="tx1"/>
                </a:solidFill>
              </a:rPr>
              <a:t>and earnestness of war.</a:t>
            </a:r>
            <a:r>
              <a:rPr lang="en-US" sz="2800" b="1" dirty="0" smtClean="0">
                <a:solidFill>
                  <a:schemeClr val="tx1"/>
                </a:solidFill>
              </a:rPr>
              <a:t>  If he has not brought bodies and laid them in our dooryards and along the streets, he has done something very like it</a:t>
            </a:r>
            <a:r>
              <a:rPr lang="en-US" sz="2800" dirty="0" smtClean="0">
                <a:solidFill>
                  <a:schemeClr val="tx1"/>
                </a:solidFill>
              </a:rPr>
              <a:t>.”  </a:t>
            </a:r>
          </a:p>
          <a:p>
            <a:pPr lvl="5"/>
            <a:r>
              <a:rPr lang="en-US" sz="2800" i="1" dirty="0" smtClean="0"/>
              <a:t>NY Times</a:t>
            </a:r>
            <a:r>
              <a:rPr lang="en-US" sz="2800" dirty="0" smtClean="0"/>
              <a:t>, October 20, 1862</a:t>
            </a:r>
          </a:p>
          <a:p>
            <a:endParaRPr lang="en-US" dirty="0"/>
          </a:p>
        </p:txBody>
      </p:sp>
      <p:sp>
        <p:nvSpPr>
          <p:cNvPr id="4" name="TextBox 3"/>
          <p:cNvSpPr txBox="1"/>
          <p:nvPr/>
        </p:nvSpPr>
        <p:spPr>
          <a:xfrm>
            <a:off x="871050" y="919963"/>
            <a:ext cx="8051117" cy="584776"/>
          </a:xfrm>
          <a:prstGeom prst="rect">
            <a:avLst/>
          </a:prstGeom>
          <a:noFill/>
        </p:spPr>
        <p:txBody>
          <a:bodyPr wrap="square" rtlCol="0">
            <a:spAutoFit/>
          </a:bodyPr>
          <a:lstStyle/>
          <a:p>
            <a:r>
              <a:rPr lang="en-US" sz="3200" dirty="0" smtClean="0">
                <a:solidFill>
                  <a:srgbClr val="FF0000"/>
                </a:solidFill>
              </a:rPr>
              <a:t>“The Vicarious War” and “The </a:t>
            </a:r>
            <a:r>
              <a:rPr lang="en-US" sz="3200" i="1" dirty="0" smtClean="0">
                <a:solidFill>
                  <a:srgbClr val="FF0000"/>
                </a:solidFill>
              </a:rPr>
              <a:t>Real </a:t>
            </a:r>
            <a:r>
              <a:rPr lang="en-US" sz="3200" dirty="0" smtClean="0">
                <a:solidFill>
                  <a:srgbClr val="FF0000"/>
                </a:solidFill>
              </a:rPr>
              <a:t>War”</a:t>
            </a:r>
            <a:endParaRPr lang="en-US" sz="3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03681"/>
            <a:ext cx="4906836" cy="4963719"/>
          </a:xfrm>
        </p:spPr>
        <p:txBody>
          <a:bodyPr>
            <a:normAutofit/>
          </a:bodyPr>
          <a:lstStyle/>
          <a:p>
            <a:r>
              <a:rPr lang="en-US" dirty="0" smtClean="0">
                <a:solidFill>
                  <a:schemeClr val="tx1"/>
                </a:solidFill>
              </a:rPr>
              <a:t>‘Every artistic movement from the beginning of time is an attempt to figure out a way to smuggle more of what the artist thinks is </a:t>
            </a:r>
            <a:r>
              <a:rPr lang="en-US" dirty="0" smtClean="0">
                <a:solidFill>
                  <a:srgbClr val="FF0000"/>
                </a:solidFill>
              </a:rPr>
              <a:t>reality </a:t>
            </a:r>
            <a:r>
              <a:rPr lang="en-US" dirty="0" smtClean="0">
                <a:solidFill>
                  <a:schemeClr val="tx1"/>
                </a:solidFill>
              </a:rPr>
              <a:t>into the work of art. Zola: “Every proper artist is more or less a realist according to his own eyes.” Braque’s goal: “To get as close as I could to reality.”’</a:t>
            </a:r>
          </a:p>
          <a:p>
            <a:r>
              <a:rPr lang="en-US" dirty="0" smtClean="0"/>
              <a:t>David Shields, </a:t>
            </a:r>
            <a:r>
              <a:rPr lang="en-US" i="1" dirty="0" smtClean="0">
                <a:solidFill>
                  <a:schemeClr val="tx1"/>
                </a:solidFill>
              </a:rPr>
              <a:t>Reality Hunger</a:t>
            </a:r>
            <a:r>
              <a:rPr lang="en-US" dirty="0" smtClean="0"/>
              <a:t>, 2010</a:t>
            </a:r>
            <a:endParaRPr lang="en-US" dirty="0"/>
          </a:p>
        </p:txBody>
      </p:sp>
      <p:pic>
        <p:nvPicPr>
          <p:cNvPr id="4" name="Picture 3"/>
          <p:cNvPicPr>
            <a:picLocks noChangeAspect="1"/>
          </p:cNvPicPr>
          <p:nvPr/>
        </p:nvPicPr>
        <p:blipFill>
          <a:blip r:embed="rId2"/>
          <a:stretch>
            <a:fillRect/>
          </a:stretch>
        </p:blipFill>
        <p:spPr>
          <a:xfrm>
            <a:off x="6477906" y="1416581"/>
            <a:ext cx="2181945" cy="33704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0954" y="67236"/>
            <a:ext cx="8570861" cy="1371600"/>
          </a:xfrm>
        </p:spPr>
        <p:txBody>
          <a:bodyPr/>
          <a:lstStyle/>
          <a:p>
            <a:r>
              <a:rPr lang="en-US" sz="3200" dirty="0" smtClean="0">
                <a:solidFill>
                  <a:srgbClr val="FF0000"/>
                </a:solidFill>
              </a:rPr>
              <a:t>What are the limits of immediacy?</a:t>
            </a:r>
            <a:br>
              <a:rPr lang="en-US" sz="3200" dirty="0" smtClean="0">
                <a:solidFill>
                  <a:srgbClr val="FF0000"/>
                </a:solidFill>
              </a:rPr>
            </a:br>
            <a:r>
              <a:rPr lang="en-US" sz="3200" dirty="0" smtClean="0">
                <a:solidFill>
                  <a:srgbClr val="FF0000"/>
                </a:solidFill>
              </a:rPr>
              <a:t>(or “realism”)</a:t>
            </a:r>
            <a:endParaRPr lang="en-US" sz="3200" dirty="0">
              <a:solidFill>
                <a:srgbClr val="FF0000"/>
              </a:solidFill>
            </a:endParaRPr>
          </a:p>
        </p:txBody>
      </p:sp>
      <p:sp>
        <p:nvSpPr>
          <p:cNvPr id="3" name="Content Placeholder 2"/>
          <p:cNvSpPr>
            <a:spLocks noGrp="1"/>
          </p:cNvSpPr>
          <p:nvPr>
            <p:ph idx="1"/>
          </p:nvPr>
        </p:nvSpPr>
        <p:spPr>
          <a:xfrm>
            <a:off x="170954" y="2209800"/>
            <a:ext cx="5299572" cy="3741466"/>
          </a:xfrm>
        </p:spPr>
        <p:txBody>
          <a:bodyPr>
            <a:normAutofit fontScale="92500" lnSpcReduction="20000"/>
          </a:bodyPr>
          <a:lstStyle/>
          <a:p>
            <a:r>
              <a:rPr lang="en-US" dirty="0" smtClean="0"/>
              <a:t>The </a:t>
            </a:r>
            <a:r>
              <a:rPr lang="en-US" i="1" dirty="0" smtClean="0"/>
              <a:t>Oxford English Dictionary</a:t>
            </a:r>
            <a:r>
              <a:rPr lang="en-US" dirty="0" smtClean="0"/>
              <a:t> defines “</a:t>
            </a:r>
            <a:r>
              <a:rPr lang="en-US" dirty="0" smtClean="0">
                <a:solidFill>
                  <a:srgbClr val="FF0000"/>
                </a:solidFill>
              </a:rPr>
              <a:t>mediation</a:t>
            </a:r>
            <a:r>
              <a:rPr lang="en-US" dirty="0" smtClean="0"/>
              <a:t>,” in part, as:</a:t>
            </a:r>
          </a:p>
          <a:p>
            <a:pPr>
              <a:buNone/>
            </a:pPr>
            <a:r>
              <a:rPr lang="en-US" dirty="0" smtClean="0"/>
              <a:t>“Agency or action as an intermediary; the state or fact of serving as an intermediate agent, a means of action, or a medium of transmission; instrumentality.”</a:t>
            </a:r>
          </a:p>
          <a:p>
            <a:pPr>
              <a:buNone/>
            </a:pPr>
            <a:r>
              <a:rPr lang="en-US" dirty="0" smtClean="0"/>
              <a:t/>
            </a:r>
            <a:br>
              <a:rPr lang="en-US" dirty="0" smtClean="0"/>
            </a:br>
            <a:r>
              <a:rPr lang="en-US" dirty="0" smtClean="0"/>
              <a:t>“The interposition of stages or processes between stimulus and result, or intention and realization.”</a:t>
            </a:r>
          </a:p>
          <a:p>
            <a:endParaRPr lang="en-US" dirty="0"/>
          </a:p>
        </p:txBody>
      </p:sp>
      <p:pic>
        <p:nvPicPr>
          <p:cNvPr id="4" name="Picture 3"/>
          <p:cNvPicPr>
            <a:picLocks noChangeAspect="1"/>
          </p:cNvPicPr>
          <p:nvPr/>
        </p:nvPicPr>
        <p:blipFill>
          <a:blip r:embed="rId2"/>
          <a:stretch>
            <a:fillRect/>
          </a:stretch>
        </p:blipFill>
        <p:spPr>
          <a:xfrm>
            <a:off x="5573571" y="4283862"/>
            <a:ext cx="3168244" cy="2400348"/>
          </a:xfrm>
          <a:prstGeom prst="rect">
            <a:avLst/>
          </a:prstGeom>
        </p:spPr>
      </p:pic>
      <p:pic>
        <p:nvPicPr>
          <p:cNvPr id="6" name="Picture 5"/>
          <p:cNvPicPr>
            <a:picLocks noChangeAspect="1"/>
          </p:cNvPicPr>
          <p:nvPr/>
        </p:nvPicPr>
        <p:blipFill>
          <a:blip r:embed="rId3"/>
          <a:stretch>
            <a:fillRect/>
          </a:stretch>
        </p:blipFill>
        <p:spPr>
          <a:xfrm>
            <a:off x="5573571" y="2009478"/>
            <a:ext cx="3151997" cy="20684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9814"/>
            <a:ext cx="7770813" cy="1219022"/>
          </a:xfrm>
        </p:spPr>
        <p:txBody>
          <a:bodyPr/>
          <a:lstStyle/>
          <a:p>
            <a:r>
              <a:rPr lang="en-US" sz="3200" dirty="0" smtClean="0">
                <a:solidFill>
                  <a:srgbClr val="FF0000"/>
                </a:solidFill>
              </a:rPr>
              <a:t>Do different </a:t>
            </a:r>
            <a:r>
              <a:rPr lang="en-US" sz="3200" dirty="0" smtClean="0">
                <a:solidFill>
                  <a:schemeClr val="tx1"/>
                </a:solidFill>
              </a:rPr>
              <a:t>mediums </a:t>
            </a:r>
            <a:r>
              <a:rPr lang="en-US" sz="3200" dirty="0" smtClean="0">
                <a:solidFill>
                  <a:srgbClr val="FF0000"/>
                </a:solidFill>
              </a:rPr>
              <a:t>afford different kinds of immediacy? Do different </a:t>
            </a:r>
            <a:r>
              <a:rPr lang="en-US" sz="3200" dirty="0" smtClean="0">
                <a:solidFill>
                  <a:srgbClr val="FFFFFF"/>
                </a:solidFill>
              </a:rPr>
              <a:t>genres </a:t>
            </a:r>
            <a:r>
              <a:rPr lang="en-US" sz="3200" dirty="0" smtClean="0">
                <a:solidFill>
                  <a:srgbClr val="FF0000"/>
                </a:solidFill>
              </a:rPr>
              <a:t>and </a:t>
            </a:r>
            <a:r>
              <a:rPr lang="en-US" sz="3200" dirty="0" smtClean="0">
                <a:solidFill>
                  <a:srgbClr val="FFFFFF"/>
                </a:solidFill>
              </a:rPr>
              <a:t>literary forms</a:t>
            </a:r>
            <a:r>
              <a:rPr lang="en-US" sz="3200" dirty="0" smtClean="0">
                <a:solidFill>
                  <a:srgbClr val="FF0000"/>
                </a:solidFill>
              </a:rPr>
              <a:t>?</a:t>
            </a:r>
            <a:endParaRPr lang="en-US" sz="3200" dirty="0">
              <a:solidFill>
                <a:srgbClr val="FF0000"/>
              </a:solidFill>
            </a:endParaRPr>
          </a:p>
        </p:txBody>
      </p:sp>
      <p:sp>
        <p:nvSpPr>
          <p:cNvPr id="3" name="Content Placeholder 2"/>
          <p:cNvSpPr>
            <a:spLocks noGrp="1"/>
          </p:cNvSpPr>
          <p:nvPr>
            <p:ph idx="1"/>
          </p:nvPr>
        </p:nvSpPr>
        <p:spPr>
          <a:xfrm>
            <a:off x="498474" y="5422084"/>
            <a:ext cx="7556313" cy="1036520"/>
          </a:xfrm>
        </p:spPr>
        <p:txBody>
          <a:bodyPr>
            <a:normAutofit fontScale="92500" lnSpcReduction="10000"/>
          </a:bodyPr>
          <a:lstStyle/>
          <a:p>
            <a:r>
              <a:rPr lang="en-US" dirty="0" smtClean="0"/>
              <a:t>"</a:t>
            </a:r>
            <a:r>
              <a:rPr lang="en-US" i="1" dirty="0" smtClean="0"/>
              <a:t>24</a:t>
            </a:r>
            <a:r>
              <a:rPr lang="en-US" dirty="0" smtClean="0"/>
              <a:t>" is — was — nothing more or less than an epic poem, with Jack Bauer in the role of Odysseus or Beowulf. </a:t>
            </a:r>
          </a:p>
          <a:p>
            <a:pPr lvl="6">
              <a:buNone/>
            </a:pPr>
            <a:r>
              <a:rPr lang="en-US" i="1" dirty="0" smtClean="0"/>
              <a:t>The Los Angeles Times</a:t>
            </a:r>
            <a:endParaRPr lang="en-US" i="1" dirty="0"/>
          </a:p>
        </p:txBody>
      </p:sp>
      <p:pic>
        <p:nvPicPr>
          <p:cNvPr id="5" name="Picture 4"/>
          <p:cNvPicPr>
            <a:picLocks noChangeAspect="1"/>
          </p:cNvPicPr>
          <p:nvPr/>
        </p:nvPicPr>
        <p:blipFill>
          <a:blip r:embed="rId2"/>
          <a:stretch>
            <a:fillRect/>
          </a:stretch>
        </p:blipFill>
        <p:spPr>
          <a:xfrm>
            <a:off x="3417087" y="1956450"/>
            <a:ext cx="2386557" cy="3366492"/>
          </a:xfrm>
          <a:prstGeom prst="rect">
            <a:avLst/>
          </a:prstGeom>
        </p:spPr>
      </p:pic>
      <p:pic>
        <p:nvPicPr>
          <p:cNvPr id="6" name="Picture 5"/>
          <p:cNvPicPr>
            <a:picLocks noChangeAspect="1"/>
          </p:cNvPicPr>
          <p:nvPr/>
        </p:nvPicPr>
        <p:blipFill>
          <a:blip r:embed="rId3"/>
          <a:stretch>
            <a:fillRect/>
          </a:stretch>
        </p:blipFill>
        <p:spPr>
          <a:xfrm>
            <a:off x="498475" y="2058996"/>
            <a:ext cx="2413570" cy="3263946"/>
          </a:xfrm>
          <a:prstGeom prst="rect">
            <a:avLst/>
          </a:prstGeom>
        </p:spPr>
      </p:pic>
      <p:sp>
        <p:nvSpPr>
          <p:cNvPr id="7" name="TextBox 6"/>
          <p:cNvSpPr txBox="1"/>
          <p:nvPr/>
        </p:nvSpPr>
        <p:spPr>
          <a:xfrm>
            <a:off x="2912045" y="3222475"/>
            <a:ext cx="1389408" cy="461665"/>
          </a:xfrm>
          <a:prstGeom prst="rect">
            <a:avLst/>
          </a:prstGeom>
          <a:noFill/>
        </p:spPr>
        <p:txBody>
          <a:bodyPr wrap="square" rtlCol="0">
            <a:spAutoFit/>
          </a:bodyPr>
          <a:lstStyle/>
          <a:p>
            <a:r>
              <a:rPr lang="en-US" sz="2400" dirty="0" smtClean="0"/>
              <a:t>vs.</a:t>
            </a:r>
            <a:endParaRPr lang="en-US" sz="2400" dirty="0"/>
          </a:p>
        </p:txBody>
      </p:sp>
      <p:sp>
        <p:nvSpPr>
          <p:cNvPr id="8" name="TextBox 7"/>
          <p:cNvSpPr txBox="1"/>
          <p:nvPr/>
        </p:nvSpPr>
        <p:spPr>
          <a:xfrm>
            <a:off x="5803644" y="3321637"/>
            <a:ext cx="619339" cy="369332"/>
          </a:xfrm>
          <a:prstGeom prst="rect">
            <a:avLst/>
          </a:prstGeom>
          <a:noFill/>
        </p:spPr>
        <p:txBody>
          <a:bodyPr wrap="square" rtlCol="0">
            <a:spAutoFit/>
          </a:bodyPr>
          <a:lstStyle/>
          <a:p>
            <a:r>
              <a:rPr lang="en-US" dirty="0" smtClean="0"/>
              <a:t>vs.</a:t>
            </a:r>
            <a:endParaRPr lang="en-US" dirty="0"/>
          </a:p>
        </p:txBody>
      </p:sp>
      <p:pic>
        <p:nvPicPr>
          <p:cNvPr id="9" name="Picture 8"/>
          <p:cNvPicPr>
            <a:picLocks noChangeAspect="1"/>
          </p:cNvPicPr>
          <p:nvPr/>
        </p:nvPicPr>
        <p:blipFill>
          <a:blip r:embed="rId4"/>
          <a:stretch>
            <a:fillRect/>
          </a:stretch>
        </p:blipFill>
        <p:spPr>
          <a:xfrm>
            <a:off x="6422983" y="1956450"/>
            <a:ext cx="2033630" cy="2305380"/>
          </a:xfrm>
          <a:prstGeom prst="rect">
            <a:avLst/>
          </a:prstGeom>
        </p:spPr>
      </p:pic>
      <p:sp>
        <p:nvSpPr>
          <p:cNvPr id="10" name="TextBox 9"/>
          <p:cNvSpPr txBox="1"/>
          <p:nvPr/>
        </p:nvSpPr>
        <p:spPr>
          <a:xfrm>
            <a:off x="6422983" y="4216477"/>
            <a:ext cx="2033630" cy="646331"/>
          </a:xfrm>
          <a:prstGeom prst="rect">
            <a:avLst/>
          </a:prstGeom>
          <a:noFill/>
        </p:spPr>
        <p:txBody>
          <a:bodyPr wrap="square" rtlCol="0">
            <a:spAutoFit/>
          </a:bodyPr>
          <a:lstStyle/>
          <a:p>
            <a:r>
              <a:rPr lang="en-US" dirty="0" smtClean="0">
                <a:solidFill>
                  <a:srgbClr val="FF0000"/>
                </a:solidFill>
              </a:rPr>
              <a:t>Is an epic poem a medium?</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79192" y="382641"/>
            <a:ext cx="7787428" cy="1514274"/>
          </a:xfrm>
        </p:spPr>
        <p:txBody>
          <a:bodyPr/>
          <a:lstStyle/>
          <a:p>
            <a:r>
              <a:rPr lang="en-US" sz="2400" dirty="0" smtClean="0">
                <a:solidFill>
                  <a:schemeClr val="tx1"/>
                </a:solidFill>
              </a:rPr>
              <a:t>In what ways can lines of print (a </a:t>
            </a:r>
            <a:r>
              <a:rPr lang="en-US" sz="2400" dirty="0" smtClean="0">
                <a:solidFill>
                  <a:srgbClr val="FF0000"/>
                </a:solidFill>
              </a:rPr>
              <a:t>medium</a:t>
            </a:r>
            <a:r>
              <a:rPr lang="en-US" sz="2400" dirty="0" smtClean="0">
                <a:solidFill>
                  <a:schemeClr val="tx1"/>
                </a:solidFill>
              </a:rPr>
              <a:t>) feel immediate? In what ways can epic poetry (a </a:t>
            </a:r>
            <a:r>
              <a:rPr lang="en-US" sz="2400" dirty="0" smtClean="0">
                <a:solidFill>
                  <a:srgbClr val="FF0000"/>
                </a:solidFill>
              </a:rPr>
              <a:t>literary form</a:t>
            </a:r>
            <a:r>
              <a:rPr lang="en-US" sz="2400" dirty="0" smtClean="0">
                <a:solidFill>
                  <a:schemeClr val="tx1"/>
                </a:solidFill>
              </a:rPr>
              <a:t>) feel immediate?</a:t>
            </a:r>
            <a:endParaRPr lang="en-US" sz="2400" dirty="0">
              <a:solidFill>
                <a:schemeClr val="tx1"/>
              </a:solidFill>
            </a:endParaRPr>
          </a:p>
        </p:txBody>
      </p:sp>
      <p:sp>
        <p:nvSpPr>
          <p:cNvPr id="3" name="Content Placeholder 2"/>
          <p:cNvSpPr>
            <a:spLocks noGrp="1"/>
          </p:cNvSpPr>
          <p:nvPr>
            <p:ph idx="1"/>
          </p:nvPr>
        </p:nvSpPr>
        <p:spPr>
          <a:xfrm>
            <a:off x="214653" y="2137674"/>
            <a:ext cx="5833860" cy="3988489"/>
          </a:xfrm>
        </p:spPr>
        <p:txBody>
          <a:bodyPr>
            <a:normAutofit fontScale="92500" lnSpcReduction="10000"/>
          </a:bodyPr>
          <a:lstStyle/>
          <a:p>
            <a:r>
              <a:rPr lang="en-US" dirty="0" smtClean="0"/>
              <a:t>“It is </a:t>
            </a:r>
            <a:r>
              <a:rPr lang="en-US" dirty="0" smtClean="0">
                <a:solidFill>
                  <a:srgbClr val="FF0000"/>
                </a:solidFill>
              </a:rPr>
              <a:t>vividness </a:t>
            </a:r>
            <a:r>
              <a:rPr lang="en-US" dirty="0" smtClean="0"/>
              <a:t>as a feature of divine epiphany that is involved in </a:t>
            </a:r>
            <a:r>
              <a:rPr lang="en-US" dirty="0" smtClean="0">
                <a:solidFill>
                  <a:srgbClr val="FF0000"/>
                </a:solidFill>
              </a:rPr>
              <a:t>poetry’s power to make the invisible past appear to its hearers</a:t>
            </a:r>
            <a:r>
              <a:rPr lang="en-US" dirty="0" smtClean="0"/>
              <a:t>. The first words of each poem effect this appearance by calling on the muses: </a:t>
            </a:r>
            <a:r>
              <a:rPr lang="en-US" dirty="0" smtClean="0">
                <a:solidFill>
                  <a:schemeClr val="tx2">
                    <a:lumMod val="75000"/>
                    <a:lumOff val="25000"/>
                  </a:schemeClr>
                </a:solidFill>
              </a:rPr>
              <a:t>because we are granted their perspective, when the great speeches are given </a:t>
            </a:r>
            <a:r>
              <a:rPr lang="en-US" dirty="0" smtClean="0">
                <a:solidFill>
                  <a:srgbClr val="FF0000"/>
                </a:solidFill>
              </a:rPr>
              <a:t>we seem to be on the edge of the assembly</a:t>
            </a:r>
            <a:r>
              <a:rPr lang="en-US" dirty="0" smtClean="0">
                <a:solidFill>
                  <a:schemeClr val="tx2">
                    <a:lumMod val="75000"/>
                    <a:lumOff val="25000"/>
                  </a:schemeClr>
                </a:solidFill>
              </a:rPr>
              <a:t> and when the heroic actions are performed, </a:t>
            </a:r>
            <a:r>
              <a:rPr lang="en-US" dirty="0" smtClean="0">
                <a:solidFill>
                  <a:srgbClr val="FF0000"/>
                </a:solidFill>
              </a:rPr>
              <a:t>we seem to be present as onlookers</a:t>
            </a:r>
            <a:r>
              <a:rPr lang="en-US" dirty="0" smtClean="0"/>
              <a:t>.”</a:t>
            </a:r>
          </a:p>
          <a:p>
            <a:pPr>
              <a:buNone/>
            </a:pPr>
            <a:r>
              <a:rPr lang="en-US" dirty="0" smtClean="0"/>
              <a:t>    Andrew Ford, </a:t>
            </a:r>
            <a:r>
              <a:rPr lang="en-US" i="1" dirty="0" smtClean="0"/>
              <a:t>Homer: the Poetry of the Past</a:t>
            </a:r>
            <a:r>
              <a:rPr lang="en-US" dirty="0" smtClean="0"/>
              <a:t>, 55. </a:t>
            </a:r>
            <a:endParaRPr lang="en-US" dirty="0"/>
          </a:p>
        </p:txBody>
      </p:sp>
      <p:pic>
        <p:nvPicPr>
          <p:cNvPr id="4" name="Picture 3"/>
          <p:cNvPicPr>
            <a:picLocks noChangeAspect="1"/>
          </p:cNvPicPr>
          <p:nvPr/>
        </p:nvPicPr>
        <p:blipFill>
          <a:blip r:embed="rId2"/>
          <a:stretch>
            <a:fillRect/>
          </a:stretch>
        </p:blipFill>
        <p:spPr>
          <a:xfrm>
            <a:off x="6459868" y="2137674"/>
            <a:ext cx="2206752" cy="3186041"/>
          </a:xfrm>
          <a:prstGeom prst="rect">
            <a:avLst/>
          </a:prstGeom>
        </p:spPr>
      </p:pic>
      <p:sp>
        <p:nvSpPr>
          <p:cNvPr id="5" name="TextBox 4"/>
          <p:cNvSpPr txBox="1"/>
          <p:nvPr/>
        </p:nvSpPr>
        <p:spPr>
          <a:xfrm>
            <a:off x="6459868" y="5495355"/>
            <a:ext cx="2206752" cy="646331"/>
          </a:xfrm>
          <a:prstGeom prst="rect">
            <a:avLst/>
          </a:prstGeom>
          <a:noFill/>
        </p:spPr>
        <p:txBody>
          <a:bodyPr wrap="square" rtlCol="0">
            <a:spAutoFit/>
          </a:bodyPr>
          <a:lstStyle/>
          <a:p>
            <a:r>
              <a:rPr lang="en-US" dirty="0" smtClean="0"/>
              <a:t>“Rage--Goddess, sing…”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6567" y="113978"/>
            <a:ext cx="7348220" cy="1270037"/>
          </a:xfrm>
        </p:spPr>
        <p:txBody>
          <a:bodyPr/>
          <a:lstStyle/>
          <a:p>
            <a:r>
              <a:rPr lang="en-US" sz="2400" dirty="0" smtClean="0">
                <a:solidFill>
                  <a:schemeClr val="tx1"/>
                </a:solidFill>
              </a:rPr>
              <a:t>What about the novel?</a:t>
            </a:r>
            <a:br>
              <a:rPr lang="en-US" sz="2400" dirty="0" smtClean="0">
                <a:solidFill>
                  <a:schemeClr val="tx1"/>
                </a:solidFill>
              </a:rPr>
            </a:br>
            <a:r>
              <a:rPr lang="en-US" sz="2400" dirty="0" smtClean="0">
                <a:solidFill>
                  <a:schemeClr val="tx1"/>
                </a:solidFill>
              </a:rPr>
              <a:t>Critics distinguish between “</a:t>
            </a:r>
            <a:r>
              <a:rPr lang="en-US" sz="2400" dirty="0" smtClean="0">
                <a:solidFill>
                  <a:srgbClr val="FF0000"/>
                </a:solidFill>
              </a:rPr>
              <a:t>immediate speech</a:t>
            </a:r>
            <a:r>
              <a:rPr lang="en-US" sz="2400" dirty="0" smtClean="0">
                <a:solidFill>
                  <a:schemeClr val="tx1"/>
                </a:solidFill>
              </a:rPr>
              <a:t>” and “</a:t>
            </a:r>
            <a:r>
              <a:rPr lang="en-US" sz="2400" dirty="0" smtClean="0">
                <a:solidFill>
                  <a:srgbClr val="FF0000"/>
                </a:solidFill>
              </a:rPr>
              <a:t>free indirect speech</a:t>
            </a:r>
            <a:r>
              <a:rPr lang="en-US" sz="2400" dirty="0" smtClean="0">
                <a:solidFill>
                  <a:schemeClr val="tx1"/>
                </a:solidFill>
              </a:rPr>
              <a:t>”</a:t>
            </a:r>
            <a:endParaRPr lang="en-US" sz="2400" dirty="0">
              <a:solidFill>
                <a:schemeClr val="tx1"/>
              </a:solidFill>
            </a:endParaRPr>
          </a:p>
        </p:txBody>
      </p:sp>
      <p:sp>
        <p:nvSpPr>
          <p:cNvPr id="3" name="Content Placeholder 2"/>
          <p:cNvSpPr>
            <a:spLocks noGrp="1"/>
          </p:cNvSpPr>
          <p:nvPr>
            <p:ph idx="1"/>
          </p:nvPr>
        </p:nvSpPr>
        <p:spPr>
          <a:xfrm>
            <a:off x="309345" y="1962045"/>
            <a:ext cx="8417445" cy="4164118"/>
          </a:xfrm>
        </p:spPr>
        <p:txBody>
          <a:bodyPr>
            <a:normAutofit fontScale="92500" lnSpcReduction="20000"/>
          </a:bodyPr>
          <a:lstStyle/>
          <a:p>
            <a:r>
              <a:rPr lang="en-US" dirty="0" smtClean="0">
                <a:solidFill>
                  <a:schemeClr val="tx1"/>
                </a:solidFill>
              </a:rPr>
              <a:t>In </a:t>
            </a:r>
            <a:r>
              <a:rPr lang="en-US" dirty="0" smtClean="0">
                <a:solidFill>
                  <a:srgbClr val="FF0000"/>
                </a:solidFill>
              </a:rPr>
              <a:t>immediate speech</a:t>
            </a:r>
            <a:r>
              <a:rPr lang="en-US" dirty="0" smtClean="0">
                <a:solidFill>
                  <a:schemeClr val="tx1"/>
                </a:solidFill>
              </a:rPr>
              <a:t>, “The reader [is] installed in the thought of the main character from the first lines on, and it is the uninterrupted unfolding of that thought which, substituting completely for the customary form of narrative, apprises us of what the character does and what happens to him.”</a:t>
            </a:r>
          </a:p>
          <a:p>
            <a:pPr lvl="7"/>
            <a:r>
              <a:rPr lang="en-US" dirty="0" smtClean="0"/>
              <a:t>James Joyce </a:t>
            </a:r>
          </a:p>
          <a:p>
            <a:r>
              <a:rPr lang="en-US" dirty="0" smtClean="0">
                <a:solidFill>
                  <a:schemeClr val="tx1"/>
                </a:solidFill>
              </a:rPr>
              <a:t>“In </a:t>
            </a:r>
            <a:r>
              <a:rPr lang="en-US" dirty="0" smtClean="0">
                <a:solidFill>
                  <a:srgbClr val="FF0000"/>
                </a:solidFill>
              </a:rPr>
              <a:t>free indirect speech</a:t>
            </a:r>
            <a:r>
              <a:rPr lang="en-US" dirty="0" smtClean="0">
                <a:solidFill>
                  <a:schemeClr val="tx1"/>
                </a:solidFill>
              </a:rPr>
              <a:t>, the narrator takes on the speech of the character, or, if one prefers, the character speaks through the voice of the narrator, and the two instances are then </a:t>
            </a:r>
            <a:r>
              <a:rPr lang="en-US" i="1" dirty="0" smtClean="0">
                <a:solidFill>
                  <a:srgbClr val="FF0000"/>
                </a:solidFill>
              </a:rPr>
              <a:t>merged</a:t>
            </a:r>
            <a:r>
              <a:rPr lang="en-US" i="1" dirty="0" smtClean="0">
                <a:solidFill>
                  <a:schemeClr val="tx1"/>
                </a:solidFill>
              </a:rPr>
              <a:t>; </a:t>
            </a:r>
            <a:r>
              <a:rPr lang="en-US" dirty="0" smtClean="0">
                <a:solidFill>
                  <a:schemeClr val="tx1"/>
                </a:solidFill>
              </a:rPr>
              <a:t>in immediate speech, the narrator is obliterated, and the character </a:t>
            </a:r>
            <a:r>
              <a:rPr lang="en-US" i="1" dirty="0" smtClean="0">
                <a:solidFill>
                  <a:schemeClr val="tx1"/>
                </a:solidFill>
              </a:rPr>
              <a:t>substitutes </a:t>
            </a:r>
            <a:r>
              <a:rPr lang="en-US" dirty="0" smtClean="0">
                <a:solidFill>
                  <a:schemeClr val="tx1"/>
                </a:solidFill>
              </a:rPr>
              <a:t>for him” (174).</a:t>
            </a:r>
          </a:p>
          <a:p>
            <a:pPr lvl="7"/>
            <a:r>
              <a:rPr lang="en-US" dirty="0" smtClean="0"/>
              <a:t>Gerard </a:t>
            </a:r>
            <a:r>
              <a:rPr lang="en-US" dirty="0" err="1" smtClean="0"/>
              <a:t>Genette</a:t>
            </a:r>
            <a:r>
              <a:rPr lang="en-US" dirty="0" smtClean="0"/>
              <a:t>, </a:t>
            </a:r>
            <a:r>
              <a:rPr lang="en-US" i="1" dirty="0" smtClean="0"/>
              <a:t>Narrative Discourse: An Essay in Method</a:t>
            </a:r>
            <a:r>
              <a:rPr lang="en-US" dirty="0" smtClean="0"/>
              <a:t>, 174.</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5610</TotalTime>
  <Words>2219</Words>
  <Application>Microsoft Macintosh PowerPoint</Application>
  <PresentationFormat>On-screen Show (4:3)</PresentationFormat>
  <Paragraphs>85</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Folio</vt:lpstr>
      <vt:lpstr>Slide 1</vt:lpstr>
      <vt:lpstr>Immediacy (“They are nature itself.”)  </vt:lpstr>
      <vt:lpstr>Slide 3</vt:lpstr>
      <vt:lpstr>Slide 4</vt:lpstr>
      <vt:lpstr>Slide 5</vt:lpstr>
      <vt:lpstr>What are the limits of immediacy? (or “realism”)</vt:lpstr>
      <vt:lpstr>Do different mediums afford different kinds of immediacy? Do different genres and literary forms?</vt:lpstr>
      <vt:lpstr>In what ways can lines of print (a medium) feel immediate? In what ways can epic poetry (a literary form) feel immediate?</vt:lpstr>
      <vt:lpstr>What about the novel? Critics distinguish between “immediate speech” and “free indirect speech”</vt:lpstr>
      <vt:lpstr>Immediate or Free Indirect Speech?</vt:lpstr>
      <vt:lpstr>Are the novel’s word cascades      immediate?</vt:lpstr>
      <vt:lpstr>Slide 12</vt:lpstr>
      <vt:lpstr>Slide 13</vt:lpstr>
      <vt:lpstr> </vt:lpstr>
      <vt:lpstr>Slide 15</vt:lpstr>
      <vt:lpstr>Slide 16</vt:lpstr>
      <vt:lpstr>Slide 17</vt:lpstr>
      <vt:lpstr>Slide 18</vt:lpstr>
      <vt:lpstr>Slide 19</vt:lpstr>
      <vt:lpstr>Slide 20</vt:lpstr>
      <vt:lpstr>Slide 21</vt:lpstr>
    </vt:vector>
  </TitlesOfParts>
  <Company>uci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MICHAEL SZALAY</cp:lastModifiedBy>
  <cp:revision>317</cp:revision>
  <dcterms:created xsi:type="dcterms:W3CDTF">2016-03-07T16:14:02Z</dcterms:created>
  <dcterms:modified xsi:type="dcterms:W3CDTF">2016-03-07T16:19:50Z</dcterms:modified>
</cp:coreProperties>
</file>