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s/slide20.xml" ContentType="application/vnd.openxmlformats-officedocument.presentationml.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9" r:id="rId1"/>
  </p:sldMasterIdLst>
  <p:sldIdLst>
    <p:sldId id="469" r:id="rId2"/>
    <p:sldId id="473" r:id="rId3"/>
    <p:sldId id="472" r:id="rId4"/>
    <p:sldId id="471" r:id="rId5"/>
    <p:sldId id="475" r:id="rId6"/>
    <p:sldId id="491" r:id="rId7"/>
    <p:sldId id="470" r:id="rId8"/>
    <p:sldId id="455" r:id="rId9"/>
    <p:sldId id="397" r:id="rId10"/>
    <p:sldId id="399" r:id="rId11"/>
    <p:sldId id="396" r:id="rId12"/>
    <p:sldId id="398" r:id="rId13"/>
    <p:sldId id="450" r:id="rId14"/>
    <p:sldId id="489" r:id="rId15"/>
    <p:sldId id="492" r:id="rId16"/>
    <p:sldId id="452" r:id="rId17"/>
    <p:sldId id="454" r:id="rId18"/>
    <p:sldId id="490" r:id="rId19"/>
    <p:sldId id="402" r:id="rId20"/>
    <p:sldId id="403" r:id="rId21"/>
    <p:sldId id="405" r:id="rId22"/>
    <p:sldId id="406" r:id="rId23"/>
    <p:sldId id="407" r:id="rId24"/>
    <p:sldId id="408" r:id="rId25"/>
    <p:sldId id="40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15" autoAdjust="0"/>
    <p:restoredTop sz="94668" autoAdjust="0"/>
  </p:normalViewPr>
  <p:slideViewPr>
    <p:cSldViewPr snapToGrid="0" snapToObjects="1">
      <p:cViewPr varScale="1">
        <p:scale>
          <a:sx n="156" d="100"/>
          <a:sy n="156" d="100"/>
        </p:scale>
        <p:origin x="-96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3/8/16</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DE194-6CB6-594B-A84D-927CA03301FB}" type="datetimeFigureOut">
              <a:rPr lang="en-US" smtClean="0"/>
              <a:pPr/>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4FDE194-6CB6-594B-A84D-927CA03301FB}" type="datetimeFigureOut">
              <a:rPr lang="en-US" smtClean="0"/>
              <a:pPr/>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4FDE194-6CB6-594B-A84D-927CA03301FB}" type="datetimeFigureOut">
              <a:rPr lang="en-US" smtClean="0"/>
              <a:pPr/>
              <a:t>3/8/16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4FDE194-6CB6-594B-A84D-927CA03301FB}" type="datetimeFigureOut">
              <a:rPr lang="en-US" smtClean="0"/>
              <a:pPr/>
              <a:t>3/8/16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DE194-6CB6-594B-A84D-927CA03301FB}" type="datetimeFigureOut">
              <a:rPr lang="en-US" smtClean="0"/>
              <a:pPr/>
              <a:t>3/8/16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C73409-8D16-B94D-BF84-09F506EA45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70A80-E872-44E8-BC8C-884F2AA07922}"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FC73409-8D16-B94D-BF84-09F506EA45F3}"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DE194-6CB6-594B-A84D-927CA03301FB}" type="datetimeFigureOut">
              <a:rPr lang="en-US" smtClean="0"/>
              <a:pPr/>
              <a:t>3/8/16</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35pfllMiLag" TargetMode="Externa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6357"/>
            <a:ext cx="7770813" cy="1072478"/>
          </a:xfrm>
        </p:spPr>
        <p:txBody>
          <a:bodyPr/>
          <a:lstStyle/>
          <a:p>
            <a:r>
              <a:rPr lang="en-US" sz="2400" dirty="0" smtClean="0">
                <a:solidFill>
                  <a:srgbClr val="FF0000"/>
                </a:solidFill>
              </a:rPr>
              <a:t>“Ever since words existed for fighting and playing, men have been wont to call war a game.”</a:t>
            </a:r>
            <a:r>
              <a:rPr lang="en-US" sz="2400" dirty="0" smtClean="0"/>
              <a:t/>
            </a:r>
            <a:br>
              <a:rPr lang="en-US" sz="2400" dirty="0" smtClean="0"/>
            </a:br>
            <a:r>
              <a:rPr lang="en-US" sz="2400" dirty="0" smtClean="0"/>
              <a:t>	Johan Huizinga, </a:t>
            </a:r>
            <a:r>
              <a:rPr lang="en-US" sz="2400" i="1" dirty="0" smtClean="0"/>
              <a:t>Homo </a:t>
            </a:r>
            <a:r>
              <a:rPr lang="en-US" sz="2400" i="1" dirty="0" err="1" smtClean="0"/>
              <a:t>Ludens</a:t>
            </a:r>
            <a:r>
              <a:rPr lang="en-US" sz="2400" dirty="0" smtClean="0"/>
              <a:t>, </a:t>
            </a:r>
            <a:r>
              <a:rPr lang="en-US" sz="2400" dirty="0" smtClean="0"/>
              <a:t>89</a:t>
            </a:r>
            <a:br>
              <a:rPr lang="en-US" sz="2400" dirty="0" smtClean="0"/>
            </a:br>
            <a:r>
              <a:rPr lang="en-US" sz="2400" dirty="0" smtClean="0"/>
              <a:t>			</a:t>
            </a:r>
            <a:endParaRPr lang="en-US" sz="2400" dirty="0"/>
          </a:p>
        </p:txBody>
      </p:sp>
      <p:sp>
        <p:nvSpPr>
          <p:cNvPr id="3" name="Content Placeholder 2"/>
          <p:cNvSpPr>
            <a:spLocks noGrp="1"/>
          </p:cNvSpPr>
          <p:nvPr>
            <p:ph idx="1"/>
          </p:nvPr>
        </p:nvSpPr>
        <p:spPr>
          <a:xfrm>
            <a:off x="257314" y="2149295"/>
            <a:ext cx="8657386" cy="4499127"/>
          </a:xfrm>
        </p:spPr>
        <p:txBody>
          <a:bodyPr>
            <a:normAutofit/>
          </a:bodyPr>
          <a:lstStyle/>
          <a:p>
            <a:r>
              <a:rPr lang="en-US" dirty="0" smtClean="0"/>
              <a:t>The ancient Greek word </a:t>
            </a:r>
            <a:r>
              <a:rPr lang="en-US" i="1" dirty="0" err="1" smtClean="0">
                <a:solidFill>
                  <a:schemeClr val="tx1"/>
                </a:solidFill>
              </a:rPr>
              <a:t>aethlos</a:t>
            </a:r>
            <a:r>
              <a:rPr lang="en-US" i="1" dirty="0" smtClean="0">
                <a:solidFill>
                  <a:schemeClr val="tx1"/>
                </a:solidFill>
              </a:rPr>
              <a:t> </a:t>
            </a:r>
            <a:r>
              <a:rPr lang="en-US" dirty="0" smtClean="0"/>
              <a:t>means the fight of warriors and the contest of athletes. </a:t>
            </a:r>
          </a:p>
          <a:p>
            <a:endParaRPr lang="en-US" dirty="0" smtClean="0"/>
          </a:p>
          <a:p>
            <a:endParaRPr lang="en-US" dirty="0" smtClean="0"/>
          </a:p>
          <a:p>
            <a:r>
              <a:rPr lang="en-US" dirty="0" smtClean="0"/>
              <a:t>“</a:t>
            </a:r>
            <a:r>
              <a:rPr lang="en-US" dirty="0" smtClean="0"/>
              <a:t>Sport is war, minus the shooting”</a:t>
            </a:r>
          </a:p>
          <a:p>
            <a:pPr lvl="8"/>
            <a:r>
              <a:rPr lang="en-US" dirty="0" smtClean="0"/>
              <a:t>George Orwell</a:t>
            </a:r>
          </a:p>
          <a:p>
            <a:r>
              <a:rPr lang="en-US" dirty="0" smtClean="0"/>
              <a:t>“Sports is the human activity closest to war that isn’t lethal.”</a:t>
            </a:r>
          </a:p>
          <a:p>
            <a:pPr lvl="8"/>
            <a:r>
              <a:rPr lang="en-US" dirty="0" smtClean="0"/>
              <a:t>Ronald Reagan</a:t>
            </a:r>
          </a:p>
          <a:p>
            <a:pPr lvl="8">
              <a:buNone/>
            </a:pPr>
            <a:endParaRPr lang="en-US" dirty="0" smtClean="0"/>
          </a:p>
        </p:txBody>
      </p:sp>
      <p:pic>
        <p:nvPicPr>
          <p:cNvPr id="4" name="Picture 3"/>
          <p:cNvPicPr>
            <a:picLocks noChangeAspect="1"/>
          </p:cNvPicPr>
          <p:nvPr/>
        </p:nvPicPr>
        <p:blipFill>
          <a:blip r:embed="rId2"/>
          <a:stretch>
            <a:fillRect/>
          </a:stretch>
        </p:blipFill>
        <p:spPr>
          <a:xfrm>
            <a:off x="3069030" y="3207845"/>
            <a:ext cx="3127810" cy="99212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092" y="480335"/>
            <a:ext cx="7602299" cy="3020691"/>
          </a:xfrm>
        </p:spPr>
        <p:txBody>
          <a:bodyPr/>
          <a:lstStyle/>
          <a:p>
            <a:r>
              <a:rPr lang="en-US" dirty="0" smtClean="0"/>
              <a:t>“</a:t>
            </a:r>
            <a:r>
              <a:rPr lang="en-US" dirty="0" smtClean="0">
                <a:solidFill>
                  <a:srgbClr val="FF0000"/>
                </a:solidFill>
              </a:rPr>
              <a:t>Maybe the halftime show is as </a:t>
            </a:r>
            <a:r>
              <a:rPr lang="en-US" dirty="0" smtClean="0">
                <a:solidFill>
                  <a:schemeClr val="tx1"/>
                </a:solidFill>
              </a:rPr>
              <a:t>real </a:t>
            </a:r>
            <a:r>
              <a:rPr lang="en-US" dirty="0" smtClean="0">
                <a:solidFill>
                  <a:srgbClr val="FF0000"/>
                </a:solidFill>
              </a:rPr>
              <a:t>as anything</a:t>
            </a:r>
            <a:r>
              <a:rPr lang="en-US" dirty="0" smtClean="0"/>
              <a:t>; what if some power or potent agency lives in it? Not a show but a means to something, something conferred or evoked. A ceremony. Something religious, so long as ‘religious’ extends to such cold-blooded concepts as mayhem, chance, nature out of control” (235).</a:t>
            </a:r>
            <a:endParaRPr lang="en-US" dirty="0"/>
          </a:p>
        </p:txBody>
      </p:sp>
      <p:pic>
        <p:nvPicPr>
          <p:cNvPr id="5" name="Picture 4"/>
          <p:cNvPicPr>
            <a:picLocks noChangeAspect="1"/>
          </p:cNvPicPr>
          <p:nvPr/>
        </p:nvPicPr>
        <p:blipFill>
          <a:blip r:embed="rId2"/>
          <a:stretch>
            <a:fillRect/>
          </a:stretch>
        </p:blipFill>
        <p:spPr>
          <a:xfrm>
            <a:off x="1386301" y="3375805"/>
            <a:ext cx="2831946" cy="3190925"/>
          </a:xfrm>
          <a:prstGeom prst="rect">
            <a:avLst/>
          </a:prstGeom>
        </p:spPr>
      </p:pic>
      <p:sp>
        <p:nvSpPr>
          <p:cNvPr id="7" name="TextBox 6"/>
          <p:cNvSpPr txBox="1"/>
          <p:nvPr/>
        </p:nvSpPr>
        <p:spPr>
          <a:xfrm>
            <a:off x="4632931" y="3702918"/>
            <a:ext cx="3640160" cy="2031325"/>
          </a:xfrm>
          <a:prstGeom prst="rect">
            <a:avLst/>
          </a:prstGeom>
          <a:noFill/>
        </p:spPr>
        <p:txBody>
          <a:bodyPr wrap="square" rtlCol="0">
            <a:spAutoFit/>
          </a:bodyPr>
          <a:lstStyle/>
          <a:p>
            <a:r>
              <a:rPr lang="en-US" dirty="0" smtClean="0"/>
              <a:t>“Carrying the show in front of 40 million people makes her one of the top human beings on the planet, and what strength of nerve that must take, what freakish concentrations of soul and energy” (237)</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642" y="260521"/>
            <a:ext cx="5044023" cy="5865644"/>
          </a:xfrm>
        </p:spPr>
        <p:txBody>
          <a:bodyPr/>
          <a:lstStyle/>
          <a:p>
            <a:r>
              <a:rPr lang="en-US" dirty="0" smtClean="0"/>
              <a:t>“</a:t>
            </a:r>
            <a:r>
              <a:rPr lang="en-US" dirty="0" smtClean="0">
                <a:solidFill>
                  <a:schemeClr val="tx1"/>
                </a:solidFill>
              </a:rPr>
              <a:t>The entire stage has become a blowup of foreplay aerobics, rocket-thrusting, dancers are twurking Bravo and not a damn thing you can do except stand at attention and get pole-danced in front of forty million people. It’s not right. Nobody said anything about this. What might be merely embarrassing in real life is made obscene and hostile by TV</a:t>
            </a:r>
            <a:r>
              <a:rPr lang="en-US" dirty="0" smtClean="0"/>
              <a:t>” (239).</a:t>
            </a:r>
            <a:endParaRPr lang="en-US" dirty="0"/>
          </a:p>
        </p:txBody>
      </p:sp>
      <p:pic>
        <p:nvPicPr>
          <p:cNvPr id="4" name="Picture 3"/>
          <p:cNvPicPr>
            <a:picLocks noChangeAspect="1"/>
          </p:cNvPicPr>
          <p:nvPr/>
        </p:nvPicPr>
        <p:blipFill>
          <a:blip r:embed="rId2"/>
          <a:stretch>
            <a:fillRect/>
          </a:stretch>
        </p:blipFill>
        <p:spPr>
          <a:xfrm>
            <a:off x="1443074" y="4825213"/>
            <a:ext cx="2391178" cy="1697736"/>
          </a:xfrm>
          <a:prstGeom prst="rect">
            <a:avLst/>
          </a:prstGeom>
        </p:spPr>
      </p:pic>
      <p:pic>
        <p:nvPicPr>
          <p:cNvPr id="5" name="Picture 4"/>
          <p:cNvPicPr>
            <a:picLocks noChangeAspect="1"/>
          </p:cNvPicPr>
          <p:nvPr/>
        </p:nvPicPr>
        <p:blipFill>
          <a:blip r:embed="rId3"/>
          <a:stretch>
            <a:fillRect/>
          </a:stretch>
        </p:blipFill>
        <p:spPr>
          <a:xfrm>
            <a:off x="5608509" y="4753663"/>
            <a:ext cx="3280102" cy="1888402"/>
          </a:xfrm>
          <a:prstGeom prst="rect">
            <a:avLst/>
          </a:prstGeom>
        </p:spPr>
      </p:pic>
      <p:pic>
        <p:nvPicPr>
          <p:cNvPr id="6" name="Picture 5"/>
          <p:cNvPicPr>
            <a:picLocks noChangeAspect="1"/>
          </p:cNvPicPr>
          <p:nvPr/>
        </p:nvPicPr>
        <p:blipFill>
          <a:blip r:embed="rId4"/>
          <a:stretch>
            <a:fillRect/>
          </a:stretch>
        </p:blipFill>
        <p:spPr>
          <a:xfrm>
            <a:off x="5608509" y="1204910"/>
            <a:ext cx="3101821" cy="20678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70954" y="805985"/>
            <a:ext cx="8702369" cy="1424722"/>
          </a:xfrm>
        </p:spPr>
        <p:txBody>
          <a:bodyPr/>
          <a:lstStyle/>
          <a:p>
            <a:r>
              <a:rPr lang="en-US" sz="2000" dirty="0" smtClean="0"/>
              <a:t/>
            </a:r>
            <a:br>
              <a:rPr lang="en-US" sz="2000" dirty="0" smtClean="0"/>
            </a:br>
            <a:r>
              <a:rPr lang="en-US" sz="2000" dirty="0" smtClean="0"/>
              <a:t>“ . . . the disco lights get going, rows of blue and white strobes trimming the steel-pipe frame and everything flashing all at once, electro-visual </a:t>
            </a:r>
            <a:r>
              <a:rPr lang="en-US" sz="2000" dirty="0" err="1" smtClean="0"/>
              <a:t>spaz</a:t>
            </a:r>
            <a:r>
              <a:rPr lang="en-US" sz="2000" dirty="0" smtClean="0"/>
              <a:t>-pulse and epileptic overload, retinal scarring, frontal lobes blown to caterpillar fuzz” (229)</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a:p>
        </p:txBody>
      </p:sp>
      <p:pic>
        <p:nvPicPr>
          <p:cNvPr id="4" name="Picture 3"/>
          <p:cNvPicPr>
            <a:picLocks noChangeAspect="1"/>
          </p:cNvPicPr>
          <p:nvPr/>
        </p:nvPicPr>
        <p:blipFill>
          <a:blip r:embed="rId2"/>
          <a:stretch>
            <a:fillRect/>
          </a:stretch>
        </p:blipFill>
        <p:spPr>
          <a:xfrm>
            <a:off x="170954" y="2043458"/>
            <a:ext cx="4373550" cy="2939026"/>
          </a:xfrm>
          <a:prstGeom prst="rect">
            <a:avLst/>
          </a:prstGeom>
        </p:spPr>
      </p:pic>
      <p:sp>
        <p:nvSpPr>
          <p:cNvPr id="5" name="TextBox 4"/>
          <p:cNvSpPr txBox="1"/>
          <p:nvPr/>
        </p:nvSpPr>
        <p:spPr>
          <a:xfrm>
            <a:off x="5055352" y="2043458"/>
            <a:ext cx="3682820" cy="3170099"/>
          </a:xfrm>
          <a:prstGeom prst="rect">
            <a:avLst/>
          </a:prstGeom>
          <a:noFill/>
        </p:spPr>
        <p:txBody>
          <a:bodyPr wrap="square" rtlCol="0">
            <a:spAutoFit/>
          </a:bodyPr>
          <a:lstStyle/>
          <a:p>
            <a:r>
              <a:rPr lang="en-US" sz="2400" dirty="0" smtClean="0">
                <a:solidFill>
                  <a:srgbClr val="FF0000"/>
                </a:solidFill>
              </a:rPr>
              <a:t>“If there was ever a prime-time trigger for PTSD, you couldn’t do much better than this” (230)</a:t>
            </a:r>
          </a:p>
          <a:p>
            <a:endParaRPr lang="en-US" sz="2400" dirty="0" smtClean="0">
              <a:solidFill>
                <a:srgbClr val="FF0000"/>
              </a:solidFill>
            </a:endParaRPr>
          </a:p>
          <a:p>
            <a:r>
              <a:rPr lang="en-US" sz="2000" dirty="0" smtClean="0"/>
              <a:t>Differences between the traditional theater of war and the media theater of war disappear…</a:t>
            </a:r>
            <a:endParaRPr lang="en-US" sz="2000" dirty="0"/>
          </a:p>
        </p:txBody>
      </p:sp>
      <p:sp>
        <p:nvSpPr>
          <p:cNvPr id="6" name="TextBox 5"/>
          <p:cNvSpPr txBox="1"/>
          <p:nvPr/>
        </p:nvSpPr>
        <p:spPr>
          <a:xfrm>
            <a:off x="748941" y="5511638"/>
            <a:ext cx="7766193" cy="1015663"/>
          </a:xfrm>
          <a:prstGeom prst="rect">
            <a:avLst/>
          </a:prstGeom>
          <a:noFill/>
        </p:spPr>
        <p:txBody>
          <a:bodyPr wrap="square" rtlCol="0">
            <a:spAutoFit/>
          </a:bodyPr>
          <a:lstStyle/>
          <a:p>
            <a:r>
              <a:rPr lang="en-US" dirty="0" smtClean="0"/>
              <a:t>“</a:t>
            </a:r>
            <a:r>
              <a:rPr lang="en-US" sz="2400" dirty="0" smtClean="0">
                <a:solidFill>
                  <a:srgbClr val="FF0000"/>
                </a:solidFill>
              </a:rPr>
              <a:t>Later</a:t>
            </a:r>
            <a:r>
              <a:rPr lang="en-US" dirty="0" smtClean="0"/>
              <a:t>, watching the performance on YouTube, Billy will start to piece together the enormous scale of it. . . . The proverbial cast of thousands” (229). </a:t>
            </a:r>
            <a:br>
              <a:rPr lang="en-US" dirty="0" smtClean="0"/>
            </a:b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578029"/>
            <a:ext cx="8228317" cy="6057103"/>
          </a:xfrm>
        </p:spPr>
        <p:txBody>
          <a:bodyPr>
            <a:normAutofit/>
          </a:bodyPr>
          <a:lstStyle/>
          <a:p>
            <a:r>
              <a:rPr lang="en-US" dirty="0" smtClean="0">
                <a:solidFill>
                  <a:schemeClr val="tx1"/>
                </a:solidFill>
              </a:rPr>
              <a:t>“It started to seem false to me to have this extended flashback where I take the reader through that battle step by step. The thing I was resisting was, the Bravos don’t have that. They don’t have that coherent experience. And even when they read accounts of the battle after the fact, it doesn’t come together for them. They don’t recognize the battle. And so I thought to myself, I’m not going to give us, the reader, the satisfaction of that coherent experience.”</a:t>
            </a:r>
          </a:p>
          <a:p>
            <a:r>
              <a:rPr lang="en-US" dirty="0" smtClean="0">
                <a:solidFill>
                  <a:schemeClr val="tx1"/>
                </a:solidFill>
              </a:rPr>
              <a:t>Ben Fountain, </a:t>
            </a:r>
            <a:r>
              <a:rPr lang="en-US" i="1" dirty="0" smtClean="0">
                <a:solidFill>
                  <a:schemeClr val="tx1"/>
                </a:solidFill>
              </a:rPr>
              <a:t>Wall Street Journal Book Club</a:t>
            </a:r>
            <a:r>
              <a:rPr lang="en-US" dirty="0" smtClean="0">
                <a:solidFill>
                  <a:schemeClr val="tx1"/>
                </a:solidFill>
              </a:rPr>
              <a:t>, April 18, 2014</a:t>
            </a:r>
          </a:p>
          <a:p>
            <a:endParaRPr lang="en-US" dirty="0" smtClean="0">
              <a:solidFill>
                <a:schemeClr val="tx1"/>
              </a:solidFill>
            </a:endParaRPr>
          </a:p>
          <a:p>
            <a:pPr>
              <a:buNone/>
            </a:pPr>
            <a:r>
              <a:rPr lang="en-US" dirty="0" smtClean="0">
                <a:solidFill>
                  <a:schemeClr val="tx1"/>
                </a:solidFill>
              </a:rPr>
              <a:t>“I had to keep telling myself </a:t>
            </a:r>
            <a:r>
              <a:rPr lang="en-US" i="1" dirty="0" smtClean="0">
                <a:solidFill>
                  <a:srgbClr val="FF0000"/>
                </a:solidFill>
              </a:rPr>
              <a:t>this is real</a:t>
            </a:r>
            <a:r>
              <a:rPr lang="en-US" dirty="0" smtClean="0">
                <a:solidFill>
                  <a:schemeClr val="tx1"/>
                </a:solidFill>
              </a:rPr>
              <a:t>, these are </a:t>
            </a:r>
            <a:r>
              <a:rPr lang="en-US" i="1" dirty="0" smtClean="0">
                <a:solidFill>
                  <a:srgbClr val="FF0000"/>
                </a:solidFill>
              </a:rPr>
              <a:t>real </a:t>
            </a:r>
            <a:r>
              <a:rPr lang="en-US" dirty="0" smtClean="0">
                <a:solidFill>
                  <a:schemeClr val="tx1"/>
                </a:solidFill>
              </a:rPr>
              <a:t>American soldiers fighting for our freedom, this is </a:t>
            </a:r>
            <a:r>
              <a:rPr lang="en-US" i="1" dirty="0" smtClean="0">
                <a:solidFill>
                  <a:srgbClr val="FF0000"/>
                </a:solidFill>
              </a:rPr>
              <a:t>not </a:t>
            </a:r>
            <a:r>
              <a:rPr lang="en-US" dirty="0" smtClean="0">
                <a:solidFill>
                  <a:schemeClr val="tx1"/>
                </a:solidFill>
              </a:rPr>
              <a:t>a movie” (44)</a:t>
            </a:r>
            <a:br>
              <a:rPr lang="en-US" dirty="0" smtClean="0">
                <a:solidFill>
                  <a:schemeClr val="tx1"/>
                </a:solidFill>
              </a:rPr>
            </a:br>
            <a:endParaRPr lang="en-US" dirty="0" smtClean="0">
              <a:solidFill>
                <a:schemeClr val="tx1"/>
              </a:solidFill>
            </a:endParaRPr>
          </a:p>
          <a:p>
            <a:endParaRPr lang="en-US" dirty="0" smtClean="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268663"/>
            <a:ext cx="8146910" cy="5857502"/>
          </a:xfrm>
        </p:spPr>
        <p:txBody>
          <a:bodyPr>
            <a:normAutofit/>
          </a:bodyPr>
          <a:lstStyle/>
          <a:p>
            <a:endParaRPr lang="en-US" b="1" dirty="0" smtClean="0">
              <a:solidFill>
                <a:schemeClr val="tx1"/>
              </a:solidFill>
            </a:endParaRPr>
          </a:p>
          <a:p>
            <a:r>
              <a:rPr lang="en-US" dirty="0" smtClean="0">
                <a:solidFill>
                  <a:schemeClr val="tx1"/>
                </a:solidFill>
              </a:rPr>
              <a:t>“Lately he thinks he could have tapped [the RPG] . . . As it flew by, sent it spinning off to nowhere like thumping a balloon instead of merely dodging as it sputtered past on its way to making such a </a:t>
            </a:r>
            <a:r>
              <a:rPr lang="en-US" dirty="0" err="1" smtClean="0">
                <a:solidFill>
                  <a:schemeClr val="tx1"/>
                </a:solidFill>
              </a:rPr>
              <a:t>christfuck</a:t>
            </a:r>
            <a:r>
              <a:rPr lang="en-US" dirty="0" smtClean="0">
                <a:solidFill>
                  <a:schemeClr val="tx1"/>
                </a:solidFill>
              </a:rPr>
              <a:t> mess back there. What’s happening now isn’t nearly as real as that, eating this meal, holding this fork, lifting this glass, </a:t>
            </a:r>
            <a:r>
              <a:rPr lang="en-US" dirty="0" smtClean="0">
                <a:solidFill>
                  <a:srgbClr val="FF0000"/>
                </a:solidFill>
              </a:rPr>
              <a:t>the realest things in the world these days are in his head</a:t>
            </a:r>
            <a:r>
              <a:rPr lang="en-US" dirty="0" smtClean="0">
                <a:solidFill>
                  <a:schemeClr val="tx1"/>
                </a:solidFill>
              </a:rPr>
              <a:t>” (53)</a:t>
            </a:r>
            <a:r>
              <a:rPr lang="en-US" dirty="0" smtClean="0">
                <a:solidFill>
                  <a:schemeClr val="tx1"/>
                </a:solidFill>
              </a:rPr>
              <a:t>.</a:t>
            </a:r>
            <a:endParaRPr lang="en-US" b="1" dirty="0" smtClean="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38836"/>
            <a:ext cx="7770813" cy="4428564"/>
          </a:xfrm>
        </p:spPr>
        <p:txBody>
          <a:bodyPr/>
          <a:lstStyle/>
          <a:p>
            <a:r>
              <a:rPr lang="en-US" b="1" dirty="0" smtClean="0">
                <a:solidFill>
                  <a:schemeClr val="tx1"/>
                </a:solidFill>
              </a:rPr>
              <a:t>The Fox News footage </a:t>
            </a:r>
            <a:r>
              <a:rPr lang="en-US" dirty="0" smtClean="0">
                <a:solidFill>
                  <a:schemeClr val="tx1"/>
                </a:solidFill>
              </a:rPr>
              <a:t>“is so real it looks fake.” </a:t>
            </a:r>
          </a:p>
          <a:p>
            <a:r>
              <a:rPr lang="en-US" dirty="0" smtClean="0">
                <a:solidFill>
                  <a:schemeClr val="tx1"/>
                </a:solidFill>
              </a:rPr>
              <a:t>“Nothing looks so real as a fake, apparently, though ever since seeing the footage for himself Billy has puzzled over the fact </a:t>
            </a:r>
            <a:r>
              <a:rPr lang="en-US" dirty="0" smtClean="0">
                <a:solidFill>
                  <a:srgbClr val="FF0000"/>
                </a:solidFill>
              </a:rPr>
              <a:t>that it doesn’t look like any battle he was every in</a:t>
            </a:r>
            <a:r>
              <a:rPr lang="en-US" dirty="0" smtClean="0">
                <a:solidFill>
                  <a:schemeClr val="tx1"/>
                </a:solidFill>
              </a:rPr>
              <a:t>. Therefore you have the real that looks fake twice over, the real that looks so real it looks fake and the real that looks nothing like the real and thus fake, so </a:t>
            </a:r>
            <a:r>
              <a:rPr lang="en-US" dirty="0" smtClean="0">
                <a:solidFill>
                  <a:srgbClr val="FF0000"/>
                </a:solidFill>
              </a:rPr>
              <a:t>maybe you do need all of Hollywood’s craft and guile to bring it back to the real</a:t>
            </a:r>
            <a:r>
              <a:rPr lang="en-US" dirty="0" smtClean="0">
                <a:solidFill>
                  <a:schemeClr val="tx1"/>
                </a:solidFill>
              </a:rPr>
              <a:t>” (289).</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1386580"/>
          </a:xfrm>
        </p:spPr>
        <p:txBody>
          <a:bodyPr/>
          <a:lstStyle/>
          <a:p>
            <a:r>
              <a:rPr lang="en-US" sz="2800" dirty="0" smtClean="0"/>
              <a:t>Guy </a:t>
            </a:r>
            <a:r>
              <a:rPr lang="en-US" sz="2800" dirty="0" err="1" smtClean="0"/>
              <a:t>Debord</a:t>
            </a:r>
            <a:r>
              <a:rPr lang="en-US" sz="2800" dirty="0" smtClean="0"/>
              <a:t/>
            </a:r>
            <a:br>
              <a:rPr lang="en-US" sz="2800" dirty="0" smtClean="0"/>
            </a:br>
            <a:r>
              <a:rPr lang="en-US" sz="2800" i="1" dirty="0" smtClean="0"/>
              <a:t>Society of the Spectacle </a:t>
            </a:r>
            <a:r>
              <a:rPr lang="en-US" sz="2800" dirty="0" smtClean="0"/>
              <a:t>(1967)</a:t>
            </a:r>
            <a:r>
              <a:rPr lang="en-US" dirty="0" smtClean="0"/>
              <a:t/>
            </a:r>
            <a:br>
              <a:rPr lang="en-US" dirty="0" smtClean="0"/>
            </a:br>
            <a:endParaRPr lang="en-US" dirty="0"/>
          </a:p>
        </p:txBody>
      </p:sp>
      <p:sp>
        <p:nvSpPr>
          <p:cNvPr id="3" name="Content Placeholder 2"/>
          <p:cNvSpPr>
            <a:spLocks noGrp="1"/>
          </p:cNvSpPr>
          <p:nvPr>
            <p:ph idx="1"/>
          </p:nvPr>
        </p:nvSpPr>
        <p:spPr>
          <a:xfrm>
            <a:off x="498474" y="2207413"/>
            <a:ext cx="4613863" cy="4053222"/>
          </a:xfrm>
        </p:spPr>
        <p:txBody>
          <a:bodyPr>
            <a:normAutofit/>
          </a:bodyPr>
          <a:lstStyle/>
          <a:p>
            <a:pPr>
              <a:buNone/>
            </a:pPr>
            <a:r>
              <a:rPr lang="en-US" dirty="0" smtClean="0"/>
              <a:t>	</a:t>
            </a:r>
            <a:r>
              <a:rPr lang="en-US" sz="2400" dirty="0" smtClean="0"/>
              <a:t>Thesis 1) “In societies where modern conditions of production prevail, all of life presents itself as an immense accumulation of spectacles. </a:t>
            </a:r>
            <a:r>
              <a:rPr lang="en-US" sz="2400" dirty="0" smtClean="0">
                <a:solidFill>
                  <a:srgbClr val="FF0000"/>
                </a:solidFill>
              </a:rPr>
              <a:t>Everything that was directly lived has moved away into a representation</a:t>
            </a:r>
            <a:r>
              <a:rPr lang="en-US" sz="2400" dirty="0" smtClean="0"/>
              <a:t>.”</a:t>
            </a:r>
          </a:p>
        </p:txBody>
      </p:sp>
      <p:pic>
        <p:nvPicPr>
          <p:cNvPr id="4" name="Picture 3"/>
          <p:cNvPicPr>
            <a:picLocks noChangeAspect="1"/>
          </p:cNvPicPr>
          <p:nvPr/>
        </p:nvPicPr>
        <p:blipFill>
          <a:blip r:embed="rId2"/>
          <a:stretch>
            <a:fillRect/>
          </a:stretch>
        </p:blipFill>
        <p:spPr>
          <a:xfrm>
            <a:off x="5686143" y="2207414"/>
            <a:ext cx="2970665" cy="39187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6" y="431487"/>
            <a:ext cx="4084718" cy="6204625"/>
          </a:xfrm>
        </p:spPr>
        <p:txBody>
          <a:bodyPr>
            <a:normAutofit/>
          </a:bodyPr>
          <a:lstStyle/>
          <a:p>
            <a:r>
              <a:rPr lang="en-US" dirty="0" smtClean="0"/>
              <a:t>“</a:t>
            </a:r>
            <a:r>
              <a:rPr lang="en-US" dirty="0" smtClean="0">
                <a:solidFill>
                  <a:srgbClr val="FF0000"/>
                </a:solidFill>
              </a:rPr>
              <a:t>The territory no longer precedes the map, nor does it survive it</a:t>
            </a:r>
            <a:r>
              <a:rPr lang="en-US" dirty="0" smtClean="0"/>
              <a:t>. It is nevertheless the map that precedes the territory . . . that engenders the territory”</a:t>
            </a:r>
          </a:p>
          <a:p>
            <a:r>
              <a:rPr lang="en-US" dirty="0" smtClean="0"/>
              <a:t>“It is no longer a question of imitation, nor duplication, nor even parody. </a:t>
            </a:r>
            <a:r>
              <a:rPr lang="en-US" dirty="0" smtClean="0">
                <a:solidFill>
                  <a:srgbClr val="FF0000"/>
                </a:solidFill>
              </a:rPr>
              <a:t>It is a question of substituting the signs of the real for the real</a:t>
            </a:r>
            <a:r>
              <a:rPr lang="en-US" dirty="0" smtClean="0"/>
              <a:t>” </a:t>
            </a:r>
          </a:p>
          <a:p>
            <a:r>
              <a:rPr lang="en-US" dirty="0" err="1" smtClean="0"/>
              <a:t>Baudrillard</a:t>
            </a:r>
            <a:r>
              <a:rPr lang="en-US" dirty="0" smtClean="0"/>
              <a:t>, </a:t>
            </a:r>
            <a:r>
              <a:rPr lang="en-US" i="1" dirty="0" smtClean="0"/>
              <a:t>Simulacra and Simulation</a:t>
            </a:r>
            <a:r>
              <a:rPr lang="en-US" dirty="0" smtClean="0"/>
              <a:t> (1981), 1, 2</a:t>
            </a:r>
          </a:p>
        </p:txBody>
      </p:sp>
      <p:pic>
        <p:nvPicPr>
          <p:cNvPr id="5" name="Picture 4"/>
          <p:cNvPicPr>
            <a:picLocks noChangeAspect="1"/>
          </p:cNvPicPr>
          <p:nvPr/>
        </p:nvPicPr>
        <p:blipFill>
          <a:blip r:embed="rId2"/>
          <a:stretch>
            <a:fillRect/>
          </a:stretch>
        </p:blipFill>
        <p:spPr>
          <a:xfrm>
            <a:off x="5918262" y="431487"/>
            <a:ext cx="2446005" cy="3469482"/>
          </a:xfrm>
          <a:prstGeom prst="rect">
            <a:avLst/>
          </a:prstGeom>
        </p:spPr>
      </p:pic>
      <p:sp>
        <p:nvSpPr>
          <p:cNvPr id="7" name="TextBox 6"/>
          <p:cNvSpPr txBox="1"/>
          <p:nvPr/>
        </p:nvSpPr>
        <p:spPr>
          <a:xfrm>
            <a:off x="5771730" y="4095057"/>
            <a:ext cx="3093452" cy="2031325"/>
          </a:xfrm>
          <a:prstGeom prst="rect">
            <a:avLst/>
          </a:prstGeom>
          <a:noFill/>
        </p:spPr>
        <p:txBody>
          <a:bodyPr wrap="square" rtlCol="0">
            <a:spAutoFit/>
          </a:bodyPr>
          <a:lstStyle/>
          <a:p>
            <a:r>
              <a:rPr lang="en-US" dirty="0" smtClean="0"/>
              <a:t>“</a:t>
            </a:r>
            <a:r>
              <a:rPr lang="en-US" dirty="0" smtClean="0">
                <a:solidFill>
                  <a:srgbClr val="FF0000"/>
                </a:solidFill>
              </a:rPr>
              <a:t>at the same time [that images] exalt the event, they also take it hostage. . . . t</a:t>
            </a:r>
            <a:r>
              <a:rPr lang="en-US" dirty="0" smtClean="0">
                <a:solidFill>
                  <a:srgbClr val="FF0000"/>
                </a:solidFill>
                <a:ea typeface="Times New Roman"/>
                <a:cs typeface="Times New Roman"/>
              </a:rPr>
              <a:t>he image consumes the event</a:t>
            </a:r>
            <a:r>
              <a:rPr lang="en-US" dirty="0" smtClean="0">
                <a:ea typeface="Times New Roman"/>
                <a:cs typeface="Times New Roman"/>
              </a:rPr>
              <a:t>.”</a:t>
            </a:r>
            <a:endParaRPr lang="en-US" dirty="0" smtClean="0">
              <a:ea typeface="Times New Roman"/>
              <a:cs typeface="Times New Roman"/>
            </a:endParaRPr>
          </a:p>
          <a:p>
            <a:endParaRPr lang="en-US" dirty="0" smtClean="0">
              <a:ea typeface="Times New Roman"/>
              <a:cs typeface="Times New Roman"/>
            </a:endParaRPr>
          </a:p>
          <a:p>
            <a:r>
              <a:rPr lang="en-US" dirty="0" err="1" smtClean="0">
                <a:ea typeface="Times New Roman"/>
                <a:cs typeface="Times New Roman"/>
              </a:rPr>
              <a:t>Baudrillard</a:t>
            </a:r>
            <a:r>
              <a:rPr lang="en-US" dirty="0" smtClean="0">
                <a:ea typeface="Times New Roman"/>
                <a:cs typeface="Times New Roman"/>
              </a:rPr>
              <a:t>, </a:t>
            </a:r>
            <a:r>
              <a:rPr lang="en-US" i="1" dirty="0" smtClean="0">
                <a:ea typeface="Times New Roman"/>
                <a:cs typeface="Times New Roman"/>
              </a:rPr>
              <a:t>The Spirit of Terrorism</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8402"/>
            <a:ext cx="7770813" cy="1300433"/>
          </a:xfrm>
        </p:spPr>
        <p:txBody>
          <a:bodyPr/>
          <a:lstStyle/>
          <a:p>
            <a:r>
              <a:rPr lang="en-US" sz="3200" dirty="0" smtClean="0">
                <a:solidFill>
                  <a:srgbClr val="FFFFFF"/>
                </a:solidFill>
              </a:rPr>
              <a:t>“The territory no longer precedes the map”</a:t>
            </a:r>
            <a:endParaRPr lang="en-US" sz="3200" dirty="0">
              <a:solidFill>
                <a:srgbClr val="FFFFFF"/>
              </a:solidFill>
            </a:endParaRPr>
          </a:p>
        </p:txBody>
      </p:sp>
      <p:sp>
        <p:nvSpPr>
          <p:cNvPr id="3" name="Content Placeholder 2"/>
          <p:cNvSpPr>
            <a:spLocks noGrp="1"/>
          </p:cNvSpPr>
          <p:nvPr>
            <p:ph idx="1"/>
          </p:nvPr>
        </p:nvSpPr>
        <p:spPr>
          <a:xfrm>
            <a:off x="317486" y="2124871"/>
            <a:ext cx="8596540" cy="4233459"/>
          </a:xfrm>
        </p:spPr>
        <p:txBody>
          <a:bodyPr>
            <a:normAutofit/>
          </a:bodyPr>
          <a:lstStyle/>
          <a:p>
            <a:r>
              <a:rPr lang="en-US" dirty="0" smtClean="0">
                <a:solidFill>
                  <a:srgbClr val="FF0000"/>
                </a:solidFill>
              </a:rPr>
              <a:t>“</a:t>
            </a:r>
            <a:r>
              <a:rPr lang="en-US" dirty="0" smtClean="0">
                <a:solidFill>
                  <a:srgbClr val="FF0000"/>
                </a:solidFill>
              </a:rPr>
              <a:t>…so </a:t>
            </a:r>
            <a:r>
              <a:rPr lang="en-US" dirty="0" smtClean="0">
                <a:solidFill>
                  <a:srgbClr val="FF0000"/>
                </a:solidFill>
              </a:rPr>
              <a:t>maybe you do need all of </a:t>
            </a:r>
            <a:r>
              <a:rPr lang="en-US" dirty="0" smtClean="0">
                <a:solidFill>
                  <a:srgbClr val="FF0000"/>
                </a:solidFill>
              </a:rPr>
              <a:t>Hollywood’s craft and guile to bring it back to the real</a:t>
            </a:r>
            <a:r>
              <a:rPr lang="en-US" dirty="0" smtClean="0">
                <a:solidFill>
                  <a:srgbClr val="FF0000"/>
                </a:solidFill>
              </a:rPr>
              <a:t>”</a:t>
            </a:r>
          </a:p>
          <a:p>
            <a:r>
              <a:rPr lang="en-US" dirty="0" smtClean="0">
                <a:solidFill>
                  <a:srgbClr val="FF0000"/>
                </a:solidFill>
              </a:rPr>
              <a:t>Does Hollywood therefore provide the map that makes the territory?</a:t>
            </a:r>
          </a:p>
          <a:p>
            <a:r>
              <a:rPr lang="en-US" dirty="0" smtClean="0">
                <a:solidFill>
                  <a:srgbClr val="FF0000"/>
                </a:solidFill>
              </a:rPr>
              <a:t>Is what follows territory or map? </a:t>
            </a:r>
          </a:p>
          <a:p>
            <a:r>
              <a:rPr lang="en-US" dirty="0" smtClean="0">
                <a:solidFill>
                  <a:srgbClr val="FF0000"/>
                </a:solidFill>
              </a:rPr>
              <a:t>“</a:t>
            </a:r>
            <a:r>
              <a:rPr lang="en-US" dirty="0" smtClean="0">
                <a:solidFill>
                  <a:srgbClr val="FF0000"/>
                </a:solidFill>
              </a:rPr>
              <a:t>The realm of markets, contracts, transactions, elegant vectors of fiber-optic agency whereby mind-boggling sums of mysterious wealth shoot around the world on beams of light. It seems the airiest thing there is yet the </a:t>
            </a:r>
            <a:r>
              <a:rPr lang="en-US" dirty="0" smtClean="0">
                <a:solidFill>
                  <a:srgbClr val="FF0000"/>
                </a:solidFill>
              </a:rPr>
              <a:t>realest…”</a:t>
            </a:r>
          </a:p>
          <a:p>
            <a:endParaRPr lang="en-US" dirty="0" smtClean="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5830" y="276803"/>
            <a:ext cx="8881462" cy="716432"/>
          </a:xfrm>
        </p:spPr>
        <p:txBody>
          <a:bodyPr/>
          <a:lstStyle/>
          <a:p>
            <a:r>
              <a:rPr lang="en-US" sz="3200" dirty="0" smtClean="0">
                <a:solidFill>
                  <a:srgbClr val="FF0000"/>
                </a:solidFill>
              </a:rPr>
              <a:t>Inside the Fox Universe</a:t>
            </a:r>
            <a:endParaRPr lang="en-US" sz="3200" dirty="0">
              <a:solidFill>
                <a:srgbClr val="FF0000"/>
              </a:solidFill>
            </a:endParaRPr>
          </a:p>
        </p:txBody>
      </p:sp>
      <p:sp>
        <p:nvSpPr>
          <p:cNvPr id="3" name="Content Placeholder 2"/>
          <p:cNvSpPr>
            <a:spLocks noGrp="1"/>
          </p:cNvSpPr>
          <p:nvPr>
            <p:ph idx="1"/>
          </p:nvPr>
        </p:nvSpPr>
        <p:spPr>
          <a:xfrm>
            <a:off x="105829" y="1221190"/>
            <a:ext cx="8783775" cy="5636810"/>
          </a:xfrm>
        </p:spPr>
        <p:txBody>
          <a:bodyPr>
            <a:normAutofit fontScale="92500" lnSpcReduction="20000"/>
          </a:bodyPr>
          <a:lstStyle/>
          <a:p>
            <a:r>
              <a:rPr lang="en-US" dirty="0" smtClean="0">
                <a:solidFill>
                  <a:schemeClr val="tx1"/>
                </a:solidFill>
              </a:rPr>
              <a:t>The battle footage on Fox News</a:t>
            </a:r>
          </a:p>
          <a:p>
            <a:r>
              <a:rPr lang="en-US" dirty="0" smtClean="0">
                <a:solidFill>
                  <a:schemeClr val="tx1"/>
                </a:solidFill>
              </a:rPr>
              <a:t>“At dinner that night Bill O’Reilly raged on the TV…” (103).</a:t>
            </a:r>
          </a:p>
          <a:p>
            <a:r>
              <a:rPr lang="en-US" dirty="0" smtClean="0">
                <a:solidFill>
                  <a:schemeClr val="tx1"/>
                </a:solidFill>
              </a:rPr>
              <a:t>“Billy heard somewhere that she is the latest </a:t>
            </a:r>
            <a:r>
              <a:rPr lang="en-US" i="1" dirty="0" smtClean="0">
                <a:solidFill>
                  <a:schemeClr val="tx1"/>
                </a:solidFill>
              </a:rPr>
              <a:t>American Idol</a:t>
            </a:r>
            <a:r>
              <a:rPr lang="en-US" dirty="0" smtClean="0">
                <a:solidFill>
                  <a:schemeClr val="tx1"/>
                </a:solidFill>
              </a:rPr>
              <a:t>, and like all the American Idols pint-sized or not she is blessed with a huge barrel of a mouth” (204).</a:t>
            </a:r>
          </a:p>
          <a:p>
            <a:r>
              <a:rPr lang="en-US" dirty="0" smtClean="0">
                <a:solidFill>
                  <a:schemeClr val="tx1"/>
                </a:solidFill>
              </a:rPr>
              <a:t>“Meg Ryan was the lead in that chopper flick [</a:t>
            </a:r>
            <a:r>
              <a:rPr lang="en-US" i="1" dirty="0" smtClean="0">
                <a:solidFill>
                  <a:schemeClr val="tx1"/>
                </a:solidFill>
              </a:rPr>
              <a:t>Courage Under Fire</a:t>
            </a:r>
            <a:r>
              <a:rPr lang="en-US" dirty="0" smtClean="0">
                <a:solidFill>
                  <a:schemeClr val="tx1"/>
                </a:solidFill>
              </a:rPr>
              <a:t>], the one she did with Denzel a couple of years ago. . . . Hillary won a </a:t>
            </a:r>
            <a:r>
              <a:rPr lang="en-US" dirty="0" err="1" smtClean="0">
                <a:solidFill>
                  <a:schemeClr val="tx1"/>
                </a:solidFill>
              </a:rPr>
              <a:t>goddam</a:t>
            </a:r>
            <a:r>
              <a:rPr lang="en-US" dirty="0" smtClean="0">
                <a:solidFill>
                  <a:schemeClr val="tx1"/>
                </a:solidFill>
              </a:rPr>
              <a:t> Oscar playing a guy [in </a:t>
            </a:r>
            <a:r>
              <a:rPr lang="en-US" i="1" dirty="0" smtClean="0">
                <a:solidFill>
                  <a:schemeClr val="tx1"/>
                </a:solidFill>
              </a:rPr>
              <a:t>Boys Don’t Cry</a:t>
            </a:r>
            <a:r>
              <a:rPr lang="en-US" dirty="0" smtClean="0">
                <a:solidFill>
                  <a:schemeClr val="tx1"/>
                </a:solidFill>
              </a:rPr>
              <a:t>]. Well, playing a girl playing a guy, but whatever” (6).</a:t>
            </a:r>
          </a:p>
          <a:p>
            <a:r>
              <a:rPr lang="en-US" dirty="0" smtClean="0">
                <a:solidFill>
                  <a:schemeClr val="tx1"/>
                </a:solidFill>
              </a:rPr>
              <a:t>“JAMIE LEE CURTIS MADE A SHITTY MOVIE [</a:t>
            </a:r>
            <a:r>
              <a:rPr lang="en-US" i="1" dirty="0" smtClean="0">
                <a:solidFill>
                  <a:schemeClr val="tx1"/>
                </a:solidFill>
              </a:rPr>
              <a:t>True Lies</a:t>
            </a:r>
            <a:r>
              <a:rPr lang="en-US" dirty="0" smtClean="0">
                <a:solidFill>
                  <a:schemeClr val="tx1"/>
                </a:solidFill>
              </a:rPr>
              <a:t>]” (156).</a:t>
            </a:r>
          </a:p>
          <a:p>
            <a:r>
              <a:rPr lang="en-US" dirty="0" smtClean="0">
                <a:solidFill>
                  <a:schemeClr val="tx1"/>
                </a:solidFill>
              </a:rPr>
              <a:t>“Billy flashes on the palace orgy scene [of </a:t>
            </a:r>
            <a:r>
              <a:rPr lang="en-US" i="1" dirty="0" smtClean="0">
                <a:solidFill>
                  <a:schemeClr val="tx1"/>
                </a:solidFill>
              </a:rPr>
              <a:t>Conan the Barbarian</a:t>
            </a:r>
            <a:r>
              <a:rPr lang="en-US" dirty="0" smtClean="0">
                <a:solidFill>
                  <a:schemeClr val="tx1"/>
                </a:solidFill>
              </a:rPr>
              <a:t>], James Earl Jones playing the snake king</a:t>
            </a:r>
          </a:p>
          <a:p>
            <a:r>
              <a:rPr lang="en-US" dirty="0" smtClean="0">
                <a:solidFill>
                  <a:schemeClr val="tx1"/>
                </a:solidFill>
              </a:rPr>
              <a:t>Bravo Company (</a:t>
            </a:r>
            <a:r>
              <a:rPr lang="en-US" i="1" dirty="0" smtClean="0">
                <a:solidFill>
                  <a:schemeClr val="tx1"/>
                </a:solidFill>
              </a:rPr>
              <a:t>Homeland</a:t>
            </a:r>
            <a:r>
              <a:rPr lang="en-US" dirty="0" smtClean="0">
                <a:solidFill>
                  <a:schemeClr val="tx1"/>
                </a:solidFill>
              </a:rPr>
              <a:t>)! </a:t>
            </a:r>
          </a:p>
          <a:p>
            <a:endParaRPr lang="en-US" dirty="0" smtClean="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576354" y="244238"/>
            <a:ext cx="2987623" cy="1782799"/>
          </a:xfrm>
        </p:spPr>
        <p:txBody>
          <a:bodyPr/>
          <a:lstStyle/>
          <a:p>
            <a:r>
              <a:rPr lang="en-US" sz="3600" dirty="0" smtClean="0">
                <a:solidFill>
                  <a:srgbClr val="FF0000"/>
                </a:solidFill>
              </a:rPr>
              <a:t>Extreme Sport</a:t>
            </a:r>
            <a:endParaRPr lang="en-US" sz="3600" dirty="0">
              <a:solidFill>
                <a:srgbClr val="FF0000"/>
              </a:solidFill>
            </a:endParaRPr>
          </a:p>
        </p:txBody>
      </p:sp>
      <p:sp>
        <p:nvSpPr>
          <p:cNvPr id="3" name="Content Placeholder 2"/>
          <p:cNvSpPr>
            <a:spLocks noGrp="1"/>
          </p:cNvSpPr>
          <p:nvPr>
            <p:ph idx="1"/>
          </p:nvPr>
        </p:nvSpPr>
        <p:spPr>
          <a:xfrm>
            <a:off x="105829" y="1862955"/>
            <a:ext cx="8848901" cy="4878015"/>
          </a:xfrm>
        </p:spPr>
        <p:txBody>
          <a:bodyPr>
            <a:normAutofit/>
          </a:bodyPr>
          <a:lstStyle/>
          <a:p>
            <a:endParaRPr lang="en-US" dirty="0" smtClean="0"/>
          </a:p>
          <a:p>
            <a:endParaRPr lang="en-US" sz="1514" dirty="0" smtClean="0"/>
          </a:p>
          <a:p>
            <a:r>
              <a:rPr lang="en-US" dirty="0" smtClean="0">
                <a:solidFill>
                  <a:schemeClr val="tx2">
                    <a:lumMod val="75000"/>
                    <a:lumOff val="25000"/>
                  </a:schemeClr>
                </a:solidFill>
              </a:rPr>
              <a:t>Extreme sports derives “its primary pleasures not from watching but rather being in virtual proximity to pain and danger. In colonizing discourses of recruiting, war journalism, terrorism, and others, the metaphor has given birth to the rhetoric of the ‘battlefield playground.’ </a:t>
            </a:r>
            <a:r>
              <a:rPr lang="en-US" dirty="0" smtClean="0">
                <a:solidFill>
                  <a:srgbClr val="FF0000"/>
                </a:solidFill>
              </a:rPr>
              <a:t>Such a relationship to war is a vital aspect of the virtual citizen-soldier. Put simply, extreme sports discourse has been put to use as an entry point through which the citizen has been invited to play soldier</a:t>
            </a:r>
            <a:r>
              <a:rPr lang="en-US" dirty="0" smtClean="0">
                <a:solidFill>
                  <a:schemeClr val="tx2">
                    <a:lumMod val="75000"/>
                    <a:lumOff val="25000"/>
                  </a:schemeClr>
                </a:solidFill>
              </a:rPr>
              <a:t>.”</a:t>
            </a:r>
          </a:p>
          <a:p>
            <a:pPr lvl="5"/>
            <a:r>
              <a:rPr lang="en-US" dirty="0" smtClean="0"/>
              <a:t>Roger Stahl, </a:t>
            </a:r>
            <a:r>
              <a:rPr lang="en-US" i="1" dirty="0" err="1" smtClean="0"/>
              <a:t>Militainment</a:t>
            </a:r>
            <a:r>
              <a:rPr lang="en-US" i="1" dirty="0" smtClean="0"/>
              <a:t>, Inc</a:t>
            </a:r>
            <a:r>
              <a:rPr lang="en-US" dirty="0" smtClean="0"/>
              <a:t>., 54.</a:t>
            </a:r>
          </a:p>
        </p:txBody>
      </p:sp>
      <p:pic>
        <p:nvPicPr>
          <p:cNvPr id="4" name="Picture 3"/>
          <p:cNvPicPr>
            <a:picLocks noChangeAspect="1"/>
          </p:cNvPicPr>
          <p:nvPr/>
        </p:nvPicPr>
        <p:blipFill>
          <a:blip r:embed="rId2"/>
          <a:stretch>
            <a:fillRect/>
          </a:stretch>
        </p:blipFill>
        <p:spPr>
          <a:xfrm>
            <a:off x="3663299" y="439608"/>
            <a:ext cx="1717679" cy="1717679"/>
          </a:xfrm>
          <a:prstGeom prst="rect">
            <a:avLst/>
          </a:prstGeom>
        </p:spPr>
      </p:pic>
      <p:sp>
        <p:nvSpPr>
          <p:cNvPr id="7" name="TextBox 6"/>
          <p:cNvSpPr txBox="1"/>
          <p:nvPr/>
        </p:nvSpPr>
        <p:spPr>
          <a:xfrm>
            <a:off x="529143" y="439608"/>
            <a:ext cx="2889936" cy="1692771"/>
          </a:xfrm>
          <a:prstGeom prst="rect">
            <a:avLst/>
          </a:prstGeom>
          <a:noFill/>
        </p:spPr>
        <p:txBody>
          <a:bodyPr wrap="square" rtlCol="0">
            <a:spAutoFit/>
          </a:bodyPr>
          <a:lstStyle/>
          <a:p>
            <a:r>
              <a:rPr lang="en-US" sz="1600" dirty="0" smtClean="0"/>
              <a:t>“</a:t>
            </a:r>
            <a:r>
              <a:rPr lang="en-US" dirty="0" smtClean="0">
                <a:solidFill>
                  <a:srgbClr val="FF0000"/>
                </a:solidFill>
              </a:rPr>
              <a:t>The true mission of American sports is to prepare young men for war</a:t>
            </a:r>
            <a:r>
              <a:rPr lang="en-US" sz="1600" dirty="0" smtClean="0"/>
              <a:t>.” </a:t>
            </a:r>
          </a:p>
          <a:p>
            <a:r>
              <a:rPr lang="en-US" sz="1600" dirty="0" smtClean="0"/>
              <a:t/>
            </a:r>
            <a:br>
              <a:rPr lang="en-US" sz="1600" dirty="0" smtClean="0"/>
            </a:br>
            <a:r>
              <a:rPr lang="en-US" sz="1600" dirty="0" smtClean="0"/>
              <a:t>Dwight D. Eisenhower</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57082" y="708290"/>
            <a:ext cx="7297705" cy="1384016"/>
          </a:xfrm>
        </p:spPr>
        <p:txBody>
          <a:bodyPr/>
          <a:lstStyle/>
          <a:p>
            <a:r>
              <a:rPr lang="en-US" dirty="0" smtClean="0"/>
              <a:t>Ben Fountain works for Fox and Rupert Murdoch (sort of)…</a:t>
            </a:r>
            <a:endParaRPr lang="en-US" dirty="0"/>
          </a:p>
        </p:txBody>
      </p:sp>
      <p:pic>
        <p:nvPicPr>
          <p:cNvPr id="4" name="Picture 3"/>
          <p:cNvPicPr>
            <a:picLocks noChangeAspect="1"/>
          </p:cNvPicPr>
          <p:nvPr/>
        </p:nvPicPr>
        <p:blipFill>
          <a:blip r:embed="rId2"/>
          <a:stretch>
            <a:fillRect/>
          </a:stretch>
        </p:blipFill>
        <p:spPr>
          <a:xfrm>
            <a:off x="2995695" y="2743608"/>
            <a:ext cx="2402118" cy="2402118"/>
          </a:xfrm>
          <a:prstGeom prst="rect">
            <a:avLst/>
          </a:prstGeom>
        </p:spPr>
      </p:pic>
      <p:sp>
        <p:nvSpPr>
          <p:cNvPr id="6" name="TextBox 5"/>
          <p:cNvSpPr txBox="1"/>
          <p:nvPr/>
        </p:nvSpPr>
        <p:spPr>
          <a:xfrm>
            <a:off x="333767" y="5650039"/>
            <a:ext cx="8433727" cy="646331"/>
          </a:xfrm>
          <a:prstGeom prst="rect">
            <a:avLst/>
          </a:prstGeom>
          <a:noFill/>
        </p:spPr>
        <p:txBody>
          <a:bodyPr wrap="square" rtlCol="0">
            <a:spAutoFit/>
          </a:bodyPr>
          <a:lstStyle/>
          <a:p>
            <a:r>
              <a:rPr lang="en-US" dirty="0" smtClean="0"/>
              <a:t>Is Fountain’s preoccupation with Fox News meant to acknowledge his own complicity in the media machine that exploits Billy and other vets? </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76784" y="561746"/>
            <a:ext cx="6636398" cy="635019"/>
          </a:xfrm>
        </p:spPr>
        <p:txBody>
          <a:bodyPr/>
          <a:lstStyle/>
          <a:p>
            <a:r>
              <a:rPr lang="en-US" sz="3600" dirty="0" smtClean="0">
                <a:solidFill>
                  <a:srgbClr val="FF0000"/>
                </a:solidFill>
              </a:rPr>
              <a:t>Jumping the Abyss</a:t>
            </a:r>
            <a:endParaRPr lang="en-US" sz="3600" dirty="0">
              <a:solidFill>
                <a:srgbClr val="FF0000"/>
              </a:solidFill>
            </a:endParaRPr>
          </a:p>
        </p:txBody>
      </p:sp>
      <p:sp>
        <p:nvSpPr>
          <p:cNvPr id="4" name="Rectangle 3"/>
          <p:cNvSpPr/>
          <p:nvPr/>
        </p:nvSpPr>
        <p:spPr>
          <a:xfrm>
            <a:off x="138391" y="3077399"/>
            <a:ext cx="8775635" cy="3693319"/>
          </a:xfrm>
          <a:prstGeom prst="rect">
            <a:avLst/>
          </a:prstGeom>
        </p:spPr>
        <p:txBody>
          <a:bodyPr wrap="square">
            <a:spAutoFit/>
          </a:bodyPr>
          <a:lstStyle/>
          <a:p>
            <a:r>
              <a:rPr lang="en-US" dirty="0" smtClean="0"/>
              <a:t>We’ve </a:t>
            </a:r>
            <a:r>
              <a:rPr lang="en-US" dirty="0" smtClean="0"/>
              <a:t>said that Billy is a bridge, between “here” and “there.” But we’ve also said that that “here” and “there” might mean multiple things.  </a:t>
            </a:r>
          </a:p>
          <a:p>
            <a:endParaRPr lang="en-US" dirty="0" smtClean="0"/>
          </a:p>
          <a:p>
            <a:r>
              <a:rPr lang="en-US" dirty="0" smtClean="0"/>
              <a:t>U.S.A. / Iraq</a:t>
            </a:r>
          </a:p>
          <a:p>
            <a:r>
              <a:rPr lang="en-US" dirty="0" smtClean="0"/>
              <a:t>the printed page / the story’s imagined world</a:t>
            </a:r>
          </a:p>
          <a:p>
            <a:r>
              <a:rPr lang="en-US" dirty="0" smtClean="0"/>
              <a:t>Billy’s consciousness</a:t>
            </a:r>
            <a:r>
              <a:rPr lang="en-US" dirty="0" smtClean="0"/>
              <a:t> and interests / </a:t>
            </a:r>
            <a:r>
              <a:rPr lang="en-US" dirty="0" smtClean="0"/>
              <a:t>the narrator’s </a:t>
            </a:r>
            <a:r>
              <a:rPr lang="en-US" dirty="0" smtClean="0"/>
              <a:t>consciousness and interests</a:t>
            </a:r>
          </a:p>
          <a:p>
            <a:endParaRPr lang="en-US" dirty="0" smtClean="0"/>
          </a:p>
          <a:p>
            <a:r>
              <a:rPr lang="en-US" dirty="0" smtClean="0">
                <a:solidFill>
                  <a:srgbClr val="FF0000"/>
                </a:solidFill>
              </a:rPr>
              <a:t>What other</a:t>
            </a:r>
            <a:r>
              <a:rPr lang="en-US" dirty="0" smtClean="0">
                <a:solidFill>
                  <a:srgbClr val="FF0000"/>
                </a:solidFill>
              </a:rPr>
              <a:t> chasms does Billy </a:t>
            </a:r>
            <a:r>
              <a:rPr lang="en-US" dirty="0" smtClean="0">
                <a:solidFill>
                  <a:srgbClr val="FF0000"/>
                </a:solidFill>
              </a:rPr>
              <a:t>bridge?</a:t>
            </a:r>
            <a:r>
              <a:rPr lang="en-US" dirty="0" smtClean="0">
                <a:solidFill>
                  <a:srgbClr val="FF0000"/>
                </a:solidFill>
              </a:rPr>
              <a:t> </a:t>
            </a:r>
          </a:p>
          <a:p>
            <a:r>
              <a:rPr lang="en-US" i="1" dirty="0" smtClean="0"/>
              <a:t>The </a:t>
            </a:r>
            <a:r>
              <a:rPr lang="en-US" i="1" dirty="0" smtClean="0"/>
              <a:t>world as it is and the world as it might be</a:t>
            </a:r>
            <a:r>
              <a:rPr lang="en-US" i="1" dirty="0" smtClean="0"/>
              <a:t>?</a:t>
            </a:r>
          </a:p>
          <a:p>
            <a:endParaRPr lang="en-US" i="1" dirty="0" smtClean="0"/>
          </a:p>
          <a:p>
            <a:endParaRPr lang="en-US" dirty="0" smtClean="0"/>
          </a:p>
          <a:p>
            <a:endParaRPr lang="en-US" dirty="0" smtClean="0"/>
          </a:p>
          <a:p>
            <a:endParaRPr lang="en-US" dirty="0" smtClean="0"/>
          </a:p>
        </p:txBody>
      </p:sp>
      <p:pic>
        <p:nvPicPr>
          <p:cNvPr id="5" name="Picture 4"/>
          <p:cNvPicPr>
            <a:picLocks noChangeAspect="1"/>
          </p:cNvPicPr>
          <p:nvPr/>
        </p:nvPicPr>
        <p:blipFill>
          <a:blip r:embed="rId2"/>
          <a:stretch>
            <a:fillRect/>
          </a:stretch>
        </p:blipFill>
        <p:spPr>
          <a:xfrm>
            <a:off x="6913182" y="214294"/>
            <a:ext cx="1543431" cy="1493464"/>
          </a:xfrm>
          <a:prstGeom prst="rect">
            <a:avLst/>
          </a:prstGeom>
        </p:spPr>
      </p:pic>
      <p:sp>
        <p:nvSpPr>
          <p:cNvPr id="8" name="TextBox 7"/>
          <p:cNvSpPr txBox="1"/>
          <p:nvPr/>
        </p:nvSpPr>
        <p:spPr>
          <a:xfrm>
            <a:off x="138391" y="2124871"/>
            <a:ext cx="8775635" cy="646331"/>
          </a:xfrm>
          <a:prstGeom prst="rect">
            <a:avLst/>
          </a:prstGeom>
          <a:noFill/>
        </p:spPr>
        <p:txBody>
          <a:bodyPr wrap="square" rtlCol="0">
            <a:spAutoFit/>
          </a:bodyPr>
          <a:lstStyle/>
          <a:p>
            <a:r>
              <a:rPr lang="en-US" dirty="0" smtClean="0"/>
              <a:t>“A kind of abyss separates the war over here from the war over there, and the trick, as Billy perceives it, is not to stumble when jumping from one side to another” (197)</a:t>
            </a:r>
            <a:r>
              <a:rPr lang="en-US" dirty="0" smtClean="0"/>
              <a:t>.</a:t>
            </a:r>
            <a:endParaRPr lang="en-US" i="1" dirty="0" smtClean="0">
              <a:ea typeface="Times New Roman"/>
              <a:cs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028248" cy="6237699"/>
          </a:xfrm>
          <a:prstGeom prst="rect">
            <a:avLst/>
          </a:prstGeom>
        </p:spPr>
      </p:pic>
      <p:sp>
        <p:nvSpPr>
          <p:cNvPr id="5" name="TextBox 4"/>
          <p:cNvSpPr txBox="1"/>
          <p:nvPr/>
        </p:nvSpPr>
        <p:spPr>
          <a:xfrm>
            <a:off x="0" y="6237700"/>
            <a:ext cx="9144000" cy="646331"/>
          </a:xfrm>
          <a:prstGeom prst="rect">
            <a:avLst/>
          </a:prstGeom>
          <a:noFill/>
        </p:spPr>
        <p:txBody>
          <a:bodyPr wrap="square" rtlCol="0">
            <a:spAutoFit/>
          </a:bodyPr>
          <a:lstStyle/>
          <a:p>
            <a:r>
              <a:rPr lang="en-US" dirty="0" smtClean="0"/>
              <a:t>“Sentimental Domesticity” </a:t>
            </a:r>
            <a:r>
              <a:rPr lang="en-US" dirty="0" smtClean="0">
                <a:solidFill>
                  <a:srgbClr val="FF0000"/>
                </a:solidFill>
              </a:rPr>
              <a:t>reconciles the home front and the war front; this image </a:t>
            </a:r>
            <a:r>
              <a:rPr lang="en-US" dirty="0" smtClean="0"/>
              <a:t>erases </a:t>
            </a:r>
            <a:r>
              <a:rPr lang="en-US" dirty="0" smtClean="0">
                <a:solidFill>
                  <a:srgbClr val="FF0000"/>
                </a:solidFill>
              </a:rPr>
              <a:t>contradictions between the two.</a:t>
            </a:r>
            <a:r>
              <a:rPr lang="en-US" dirty="0" smtClean="0"/>
              <a:t>.</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5122" y="0"/>
            <a:ext cx="6418878" cy="6540230"/>
          </a:xfrm>
          <a:prstGeom prst="rect">
            <a:avLst/>
          </a:prstGeom>
        </p:spPr>
      </p:pic>
      <p:sp>
        <p:nvSpPr>
          <p:cNvPr id="3" name="TextBox 2"/>
          <p:cNvSpPr txBox="1"/>
          <p:nvPr/>
        </p:nvSpPr>
        <p:spPr>
          <a:xfrm>
            <a:off x="0" y="146544"/>
            <a:ext cx="2725122" cy="5940088"/>
          </a:xfrm>
          <a:prstGeom prst="rect">
            <a:avLst/>
          </a:prstGeom>
          <a:noFill/>
        </p:spPr>
        <p:txBody>
          <a:bodyPr wrap="square" rtlCol="0">
            <a:spAutoFit/>
          </a:bodyPr>
          <a:lstStyle/>
          <a:p>
            <a:endParaRPr lang="en-US" sz="2000" dirty="0" smtClean="0"/>
          </a:p>
          <a:p>
            <a:r>
              <a:rPr lang="en-US" sz="2000" dirty="0" smtClean="0"/>
              <a:t>These photographs </a:t>
            </a:r>
            <a:r>
              <a:rPr lang="en-US" sz="2000" dirty="0" smtClean="0">
                <a:solidFill>
                  <a:srgbClr val="FF0000"/>
                </a:solidFill>
              </a:rPr>
              <a:t>disrupt </a:t>
            </a:r>
            <a:r>
              <a:rPr lang="en-US" sz="2000" dirty="0" smtClean="0"/>
              <a:t>the sentimental imagination.</a:t>
            </a:r>
          </a:p>
          <a:p>
            <a:endParaRPr lang="en-US" sz="2000" dirty="0" smtClean="0"/>
          </a:p>
          <a:p>
            <a:r>
              <a:rPr lang="en-US" sz="2000" dirty="0" smtClean="0"/>
              <a:t>Art can produce a </a:t>
            </a:r>
            <a:r>
              <a:rPr lang="en-US" sz="2000" dirty="0" smtClean="0">
                <a:solidFill>
                  <a:srgbClr val="FF0000"/>
                </a:solidFill>
              </a:rPr>
              <a:t>critical distance </a:t>
            </a:r>
            <a:r>
              <a:rPr lang="en-US" sz="2000" dirty="0" smtClean="0"/>
              <a:t>in us. Instead of asking us to disappear into an imaginary world (perhaps in the name of </a:t>
            </a:r>
            <a:r>
              <a:rPr lang="en-US" sz="2000" dirty="0" smtClean="0">
                <a:solidFill>
                  <a:srgbClr val="FF0000"/>
                </a:solidFill>
              </a:rPr>
              <a:t>immediacy</a:t>
            </a:r>
            <a:r>
              <a:rPr lang="en-US" sz="2000" dirty="0" smtClean="0"/>
              <a:t>), it can ask us to think skeptically about itself, and about our own world and our place in it. </a:t>
            </a:r>
          </a:p>
          <a:p>
            <a:endParaRPr lang="en-US" sz="2000" dirty="0" smtClean="0"/>
          </a:p>
          <a:p>
            <a:r>
              <a:rPr lang="en-US" sz="2000" dirty="0" smtClean="0"/>
              <a:t>Recall </a:t>
            </a:r>
            <a:r>
              <a:rPr lang="en-US" sz="2000" dirty="0" smtClean="0">
                <a:solidFill>
                  <a:srgbClr val="FF0000"/>
                </a:solidFill>
              </a:rPr>
              <a:t>Brecht </a:t>
            </a:r>
            <a:r>
              <a:rPr lang="en-US" sz="2000" dirty="0" smtClean="0"/>
              <a:t>and the alienation effect…</a:t>
            </a:r>
            <a:endParaRPr lang="en-US"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1921339"/>
            <a:ext cx="8089926" cy="4204824"/>
          </a:xfrm>
        </p:spPr>
        <p:txBody>
          <a:bodyPr>
            <a:normAutofit fontScale="92500" lnSpcReduction="10000"/>
          </a:bodyPr>
          <a:lstStyle/>
          <a:p>
            <a:r>
              <a:rPr lang="en-US" dirty="0" smtClean="0">
                <a:solidFill>
                  <a:schemeClr val="tx1"/>
                </a:solidFill>
              </a:rPr>
              <a:t>“. . . it dawns on Billy that these smiling, clueless citizens are the ones who came correct. For the past two weeks he’s been feeling so superior and smart because of all the things he knows from the war, but forget it, they are the ones in charge, these saps, these innocents, their homeland dream is the dominant force. His reality is their reality’s bitch; what they don’t know is more powerful than all the things he knows. . .” (306). </a:t>
            </a:r>
          </a:p>
          <a:p>
            <a:r>
              <a:rPr lang="en-US" dirty="0" smtClean="0">
                <a:solidFill>
                  <a:schemeClr val="tx1"/>
                </a:solidFill>
              </a:rPr>
              <a:t>“Their reality dominates, except for this: It can’t save you” (306)</a:t>
            </a:r>
          </a:p>
          <a:p>
            <a:r>
              <a:rPr lang="en-US" dirty="0" smtClean="0">
                <a:solidFill>
                  <a:schemeClr val="tx1"/>
                </a:solidFill>
              </a:rPr>
              <a:t>“How much reality can unreality take?” (307).</a:t>
            </a:r>
          </a:p>
          <a:p>
            <a:pPr>
              <a:buNone/>
            </a:pPr>
            <a:endParaRPr lang="en-US" dirty="0"/>
          </a:p>
        </p:txBody>
      </p:sp>
      <p:sp>
        <p:nvSpPr>
          <p:cNvPr id="4" name="TextBox 3"/>
          <p:cNvSpPr txBox="1"/>
          <p:nvPr/>
        </p:nvSpPr>
        <p:spPr>
          <a:xfrm>
            <a:off x="317486" y="333792"/>
            <a:ext cx="8417446" cy="1200328"/>
          </a:xfrm>
          <a:prstGeom prst="rect">
            <a:avLst/>
          </a:prstGeom>
          <a:noFill/>
        </p:spPr>
        <p:txBody>
          <a:bodyPr wrap="square" rtlCol="0">
            <a:spAutoFit/>
          </a:bodyPr>
          <a:lstStyle/>
          <a:p>
            <a:r>
              <a:rPr lang="en-US" sz="2400" i="1" dirty="0" smtClean="0">
                <a:solidFill>
                  <a:srgbClr val="FF0000"/>
                </a:solidFill>
              </a:rPr>
              <a:t>Billy Lynn </a:t>
            </a:r>
            <a:r>
              <a:rPr lang="en-US" sz="2400" dirty="0" smtClean="0">
                <a:solidFill>
                  <a:srgbClr val="FF0000"/>
                </a:solidFill>
              </a:rPr>
              <a:t>leaves us with a conflict or contradiction between different versions of reality. It will not reconcile those versions…</a:t>
            </a:r>
            <a:endParaRPr lang="en-US" sz="2400"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667584"/>
            <a:ext cx="7556313" cy="5458580"/>
          </a:xfrm>
        </p:spPr>
        <p:txBody>
          <a:bodyPr/>
          <a:lstStyle/>
          <a:p>
            <a:r>
              <a:rPr lang="en-US" dirty="0" smtClean="0">
                <a:solidFill>
                  <a:schemeClr val="tx1"/>
                </a:solidFill>
              </a:rPr>
              <a:t>“And yet he knows, at least he thinks he knows, he feels it seeded in the purest certainty of his grief as he finds his seat belt and snaps it shut, that </a:t>
            </a:r>
            <a:r>
              <a:rPr lang="en-US" i="1" dirty="0" smtClean="0">
                <a:solidFill>
                  <a:schemeClr val="tx1"/>
                </a:solidFill>
              </a:rPr>
              <a:t>snick </a:t>
            </a:r>
            <a:r>
              <a:rPr lang="en-US" dirty="0" smtClean="0">
                <a:solidFill>
                  <a:schemeClr val="tx1"/>
                </a:solidFill>
              </a:rPr>
              <a:t>like the final lock of a vast and complex system. He’s in. Bound for the war. Good-bye, good-bye, good night, I love you all. He sits back, closes his eyes, and tries to think of nothing as the limo takes them away” (307).</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2616002" y="3647700"/>
            <a:ext cx="4289718" cy="26790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74568" y="1237473"/>
            <a:ext cx="6980219" cy="350074"/>
          </a:xfrm>
        </p:spPr>
        <p:txBody>
          <a:bodyPr/>
          <a:lstStyle/>
          <a:p>
            <a:r>
              <a:rPr lang="en-US" sz="2000" dirty="0" smtClean="0">
                <a:solidFill>
                  <a:schemeClr val="tx1"/>
                </a:solidFill>
              </a:rPr>
              <a:t/>
            </a:r>
            <a:br>
              <a:rPr lang="en-US" sz="2000" dirty="0" smtClean="0">
                <a:solidFill>
                  <a:schemeClr val="tx1"/>
                </a:solidFill>
              </a:rPr>
            </a:br>
            <a:r>
              <a:rPr lang="en-US" dirty="0" smtClean="0"/>
              <a:t/>
            </a:r>
            <a:br>
              <a:rPr lang="en-US" dirty="0" smtClean="0"/>
            </a:br>
            <a:endParaRPr lang="en-US" dirty="0"/>
          </a:p>
        </p:txBody>
      </p:sp>
      <p:sp>
        <p:nvSpPr>
          <p:cNvPr id="3" name="Content Placeholder 2"/>
          <p:cNvSpPr>
            <a:spLocks noGrp="1"/>
          </p:cNvSpPr>
          <p:nvPr>
            <p:ph idx="1"/>
          </p:nvPr>
        </p:nvSpPr>
        <p:spPr>
          <a:xfrm>
            <a:off x="179095" y="960671"/>
            <a:ext cx="8751213" cy="5764016"/>
          </a:xfrm>
        </p:spPr>
        <p:txBody>
          <a:bodyPr>
            <a:normAutofit/>
          </a:bodyPr>
          <a:lstStyle/>
          <a:p>
            <a:r>
              <a:rPr lang="en-US" dirty="0" smtClean="0">
                <a:solidFill>
                  <a:schemeClr val="tx2">
                    <a:lumMod val="75000"/>
                    <a:lumOff val="25000"/>
                  </a:schemeClr>
                </a:solidFill>
              </a:rPr>
              <a:t>“In the logics of the War on Terror, civilians displace armies as the target of choice, and it is this everyday body that signifies the ‘front line.’”</a:t>
            </a:r>
          </a:p>
          <a:p>
            <a:pPr lvl="7"/>
            <a:r>
              <a:rPr lang="en-US" dirty="0" smtClean="0"/>
              <a:t>Roger Stahl, </a:t>
            </a:r>
            <a:r>
              <a:rPr lang="en-US" i="1" dirty="0" err="1" smtClean="0"/>
              <a:t>Militainment</a:t>
            </a:r>
            <a:r>
              <a:rPr lang="en-US" i="1" dirty="0" smtClean="0"/>
              <a:t>, Inc</a:t>
            </a:r>
            <a:r>
              <a:rPr lang="en-US" dirty="0" smtClean="0"/>
              <a:t>., </a:t>
            </a:r>
            <a:r>
              <a:rPr lang="en-US" dirty="0" smtClean="0"/>
              <a:t>55</a:t>
            </a:r>
            <a:endParaRPr lang="en-US" dirty="0" smtClean="0"/>
          </a:p>
          <a:p>
            <a:endParaRPr lang="en-US" dirty="0" smtClean="0"/>
          </a:p>
          <a:p>
            <a:r>
              <a:rPr lang="en-US" dirty="0" smtClean="0"/>
              <a:t>“</a:t>
            </a:r>
            <a:r>
              <a:rPr lang="en-US" dirty="0" smtClean="0"/>
              <a:t>Since the expanse of the world is progressively being reduced to nothing [by communication technologies] . . . </a:t>
            </a:r>
            <a:r>
              <a:rPr lang="en-US" dirty="0" smtClean="0">
                <a:solidFill>
                  <a:srgbClr val="FF0000"/>
                </a:solidFill>
              </a:rPr>
              <a:t>The individual becomes his own training ground</a:t>
            </a:r>
            <a:r>
              <a:rPr lang="en-US" dirty="0" smtClean="0"/>
              <a:t>.”</a:t>
            </a:r>
          </a:p>
          <a:p>
            <a:pPr lvl="7"/>
            <a:r>
              <a:rPr lang="en-US" dirty="0" smtClean="0"/>
              <a:t>Paul </a:t>
            </a:r>
            <a:r>
              <a:rPr lang="en-US" dirty="0" err="1" smtClean="0"/>
              <a:t>Virilio</a:t>
            </a:r>
            <a:r>
              <a:rPr lang="en-US" dirty="0" smtClean="0"/>
              <a:t>, </a:t>
            </a:r>
            <a:r>
              <a:rPr lang="en-US" i="1" dirty="0" smtClean="0"/>
              <a:t>Desert </a:t>
            </a:r>
            <a:r>
              <a:rPr lang="en-US" i="1" dirty="0" smtClean="0"/>
              <a:t>Screen</a:t>
            </a:r>
            <a:r>
              <a:rPr lang="en-US" dirty="0" smtClean="0"/>
              <a:t>, </a:t>
            </a:r>
            <a:r>
              <a:rPr lang="en-US" dirty="0" smtClean="0"/>
              <a:t>30</a:t>
            </a:r>
          </a:p>
          <a:p>
            <a:pPr lvl="7"/>
            <a:endParaRPr lang="en-US" dirty="0" smtClean="0"/>
          </a:p>
          <a:p>
            <a:pPr lvl="7"/>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07422" y="187249"/>
            <a:ext cx="3549329" cy="1074647"/>
          </a:xfrm>
        </p:spPr>
        <p:txBody>
          <a:bodyPr/>
          <a:lstStyle/>
          <a:p>
            <a:r>
              <a:rPr lang="en-US" sz="3600" dirty="0" smtClean="0">
                <a:solidFill>
                  <a:srgbClr val="FF0000"/>
                </a:solidFill>
              </a:rPr>
              <a:t>War </a:t>
            </a:r>
            <a:r>
              <a:rPr lang="en-US" sz="3600" dirty="0" smtClean="0">
                <a:solidFill>
                  <a:srgbClr val="FF0000"/>
                </a:solidFill>
                <a:sym typeface="Wingdings"/>
              </a:rPr>
              <a:t> Sport</a:t>
            </a:r>
            <a:endParaRPr lang="en-US" sz="3600" dirty="0">
              <a:solidFill>
                <a:srgbClr val="FF0000"/>
              </a:solidFill>
            </a:endParaRPr>
          </a:p>
        </p:txBody>
      </p:sp>
      <p:sp>
        <p:nvSpPr>
          <p:cNvPr id="3" name="Content Placeholder 2"/>
          <p:cNvSpPr>
            <a:spLocks noGrp="1"/>
          </p:cNvSpPr>
          <p:nvPr>
            <p:ph idx="1"/>
          </p:nvPr>
        </p:nvSpPr>
        <p:spPr>
          <a:xfrm>
            <a:off x="187236" y="1261896"/>
            <a:ext cx="4982085" cy="2963422"/>
          </a:xfrm>
        </p:spPr>
        <p:txBody>
          <a:bodyPr>
            <a:normAutofit fontScale="85000" lnSpcReduction="10000"/>
          </a:bodyPr>
          <a:lstStyle/>
          <a:p>
            <a:r>
              <a:rPr lang="en-US" dirty="0" smtClean="0"/>
              <a:t>Implications of metaphor :</a:t>
            </a:r>
          </a:p>
          <a:p>
            <a:r>
              <a:rPr lang="en-US" dirty="0" smtClean="0"/>
              <a:t>1) Sport and war are fair, two sided contests</a:t>
            </a:r>
          </a:p>
          <a:p>
            <a:r>
              <a:rPr lang="en-US" dirty="0" smtClean="0"/>
              <a:t>2) The contest is conducted according to rules</a:t>
            </a:r>
          </a:p>
          <a:p>
            <a:r>
              <a:rPr lang="en-US" dirty="0" smtClean="0"/>
              <a:t>3) The contest is linear, and goal-oriented: one side wins, another loses. </a:t>
            </a:r>
            <a:endParaRPr lang="en-US" dirty="0"/>
          </a:p>
        </p:txBody>
      </p:sp>
      <p:pic>
        <p:nvPicPr>
          <p:cNvPr id="4" name="Picture 3"/>
          <p:cNvPicPr>
            <a:picLocks noChangeAspect="1"/>
          </p:cNvPicPr>
          <p:nvPr/>
        </p:nvPicPr>
        <p:blipFill>
          <a:blip r:embed="rId2"/>
          <a:stretch>
            <a:fillRect/>
          </a:stretch>
        </p:blipFill>
        <p:spPr>
          <a:xfrm>
            <a:off x="814083" y="4453273"/>
            <a:ext cx="3826283" cy="1913142"/>
          </a:xfrm>
          <a:prstGeom prst="rect">
            <a:avLst/>
          </a:prstGeom>
        </p:spPr>
      </p:pic>
      <p:sp>
        <p:nvSpPr>
          <p:cNvPr id="5" name="TextBox 4"/>
          <p:cNvSpPr txBox="1"/>
          <p:nvPr/>
        </p:nvSpPr>
        <p:spPr>
          <a:xfrm>
            <a:off x="5576355" y="1628252"/>
            <a:ext cx="3183000" cy="4893648"/>
          </a:xfrm>
          <a:prstGeom prst="rect">
            <a:avLst/>
          </a:prstGeom>
          <a:noFill/>
        </p:spPr>
        <p:txBody>
          <a:bodyPr wrap="square" rtlCol="0">
            <a:spAutoFit/>
          </a:bodyPr>
          <a:lstStyle/>
          <a:p>
            <a:r>
              <a:rPr lang="en-US" sz="2400" dirty="0" smtClean="0"/>
              <a:t>Football in particular?</a:t>
            </a:r>
          </a:p>
          <a:p>
            <a:endParaRPr lang="en-US" dirty="0" smtClean="0"/>
          </a:p>
          <a:p>
            <a:r>
              <a:rPr lang="en-US" dirty="0" smtClean="0"/>
              <a:t>Players speak of “</a:t>
            </a:r>
            <a:r>
              <a:rPr lang="en-US" dirty="0" smtClean="0">
                <a:solidFill>
                  <a:srgbClr val="FF0000"/>
                </a:solidFill>
              </a:rPr>
              <a:t>going to war for each other</a:t>
            </a:r>
            <a:r>
              <a:rPr lang="en-US" dirty="0" smtClean="0"/>
              <a:t>” and “</a:t>
            </a:r>
            <a:r>
              <a:rPr lang="en-US" dirty="0" smtClean="0">
                <a:solidFill>
                  <a:srgbClr val="FF0000"/>
                </a:solidFill>
              </a:rPr>
              <a:t>fighting in the trenches</a:t>
            </a:r>
            <a:r>
              <a:rPr lang="en-US" dirty="0" smtClean="0"/>
              <a:t>” together</a:t>
            </a:r>
          </a:p>
          <a:p>
            <a:endParaRPr lang="en-US" dirty="0" smtClean="0"/>
          </a:p>
          <a:p>
            <a:r>
              <a:rPr lang="en-US" dirty="0" smtClean="0"/>
              <a:t>The game involves an “</a:t>
            </a:r>
            <a:r>
              <a:rPr lang="en-US" dirty="0" smtClean="0">
                <a:solidFill>
                  <a:srgbClr val="FF0000"/>
                </a:solidFill>
              </a:rPr>
              <a:t>aerial attack</a:t>
            </a:r>
            <a:r>
              <a:rPr lang="en-US" dirty="0" smtClean="0"/>
              <a:t>” and “</a:t>
            </a:r>
            <a:r>
              <a:rPr lang="en-US" dirty="0" smtClean="0">
                <a:solidFill>
                  <a:srgbClr val="FF0000"/>
                </a:solidFill>
              </a:rPr>
              <a:t>ground attack</a:t>
            </a:r>
            <a:r>
              <a:rPr lang="en-US" dirty="0" smtClean="0"/>
              <a:t>” as the offense “</a:t>
            </a:r>
            <a:r>
              <a:rPr lang="en-US" dirty="0" smtClean="0">
                <a:solidFill>
                  <a:srgbClr val="FF0000"/>
                </a:solidFill>
              </a:rPr>
              <a:t>drives into enemy territory.</a:t>
            </a:r>
            <a:r>
              <a:rPr lang="en-US" dirty="0" smtClean="0"/>
              <a:t>”</a:t>
            </a:r>
          </a:p>
          <a:p>
            <a:endParaRPr lang="en-US" dirty="0" smtClean="0"/>
          </a:p>
          <a:p>
            <a:r>
              <a:rPr lang="en-US" dirty="0" smtClean="0"/>
              <a:t>The defense “</a:t>
            </a:r>
            <a:r>
              <a:rPr lang="en-US" dirty="0" smtClean="0">
                <a:solidFill>
                  <a:srgbClr val="FF0000"/>
                </a:solidFill>
              </a:rPr>
              <a:t>blitzes</a:t>
            </a:r>
            <a:r>
              <a:rPr lang="en-US" dirty="0" smtClean="0"/>
              <a:t>” the quarterback (from “Blitzkrieg”: Lightning War) in an effort to “</a:t>
            </a:r>
            <a:r>
              <a:rPr lang="en-US" dirty="0" smtClean="0">
                <a:solidFill>
                  <a:srgbClr val="FF0000"/>
                </a:solidFill>
              </a:rPr>
              <a:t>sack</a:t>
            </a:r>
            <a:r>
              <a:rPr lang="en-US" dirty="0" smtClean="0"/>
              <a:t>” him (as armies do a city)</a:t>
            </a:r>
          </a:p>
          <a:p>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5628" y="1099071"/>
            <a:ext cx="8417444" cy="716432"/>
          </a:xfrm>
        </p:spPr>
        <p:txBody>
          <a:bodyPr/>
          <a:lstStyle/>
          <a:p>
            <a:pPr algn="l"/>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1800" dirty="0" smtClean="0">
                <a:solidFill>
                  <a:schemeClr val="tx1"/>
                </a:solidFill>
              </a:rPr>
              <a:t/>
            </a:r>
            <a:br>
              <a:rPr lang="en-US" sz="1800" dirty="0" smtClean="0">
                <a:solidFill>
                  <a:schemeClr val="tx1"/>
                </a:solidFill>
              </a:rPr>
            </a:br>
            <a:r>
              <a:rPr lang="en-US" sz="1800" dirty="0" smtClean="0">
                <a:solidFill>
                  <a:schemeClr val="tx1"/>
                </a:solidFill>
              </a:rPr>
              <a:t/>
            </a:r>
            <a:br>
              <a:rPr lang="en-US" sz="1800" dirty="0" smtClean="0">
                <a:solidFill>
                  <a:schemeClr val="tx1"/>
                </a:solidFill>
              </a:rPr>
            </a:br>
            <a:r>
              <a:rPr lang="en-US" sz="1800" dirty="0" smtClean="0">
                <a:solidFill>
                  <a:schemeClr val="tx1"/>
                </a:solidFill>
              </a:rPr>
              <a:t>“When United States troops invaded Iraq and Afghanistan, the resulting surge in patriotic sentiment was a boon for football and television. NFL Commissioner Paul Tagliabue ‘</a:t>
            </a:r>
            <a:r>
              <a:rPr lang="en-US" sz="1800" dirty="0" smtClean="0">
                <a:solidFill>
                  <a:srgbClr val="FF0000"/>
                </a:solidFill>
              </a:rPr>
              <a:t>was insistent from the start that the whole mood of Super Bowl 36 become intensely patriotic</a:t>
            </a:r>
            <a:r>
              <a:rPr lang="en-US" sz="1800" dirty="0" smtClean="0">
                <a:solidFill>
                  <a:schemeClr val="tx1"/>
                </a:solidFill>
              </a:rPr>
              <a:t>.’ He succeeded. Besides the usual pageantry, the game in New Orleans became a “</a:t>
            </a:r>
            <a:r>
              <a:rPr lang="en-US" sz="1800" dirty="0" smtClean="0">
                <a:solidFill>
                  <a:srgbClr val="FF0000"/>
                </a:solidFill>
              </a:rPr>
              <a:t>midwinter version of the Fourth of July, a national pep rally wrapped in red, white and blue</a:t>
            </a:r>
            <a:r>
              <a:rPr lang="en-US" sz="1800" dirty="0" smtClean="0">
                <a:solidFill>
                  <a:schemeClr val="tx1"/>
                </a:solidFill>
              </a:rPr>
              <a:t>.” With the help of Fox Sports, the network that televised the contest, the pre-game show featured cut-away shots of United States troops stationed in Afghanistan, archived footage of the Vietnam War, a reading of the Declaration of Independence, and a re-enactment of the flag raising at Iwo Jima that morphed into the iconic flag from the World Trade Center.”</a:t>
            </a:r>
            <a:br>
              <a:rPr lang="en-US" sz="1800" dirty="0" smtClean="0">
                <a:solidFill>
                  <a:schemeClr val="tx1"/>
                </a:solidFill>
              </a:rPr>
            </a:br>
            <a:r>
              <a:rPr lang="en-US" sz="1800" dirty="0" smtClean="0">
                <a:solidFill>
                  <a:schemeClr val="tx1"/>
                </a:solidFill>
              </a:rPr>
              <a:t>	Andrew McGregor, “Patriot Games.” “</a:t>
            </a:r>
            <a:r>
              <a:rPr lang="en-US" sz="1800" dirty="0" err="1" smtClean="0">
                <a:solidFill>
                  <a:schemeClr val="tx1"/>
                </a:solidFill>
              </a:rPr>
              <a:t>ussportshistory.com</a:t>
            </a:r>
            <a:r>
              <a:rPr lang="en-US" sz="1800" dirty="0" smtClean="0">
                <a:solidFill>
                  <a:schemeClr val="tx1"/>
                </a:solidFill>
              </a:rPr>
              <a:t>,” 2/2/15</a:t>
            </a:r>
            <a:br>
              <a:rPr lang="en-US" sz="1800" dirty="0" smtClean="0">
                <a:solidFill>
                  <a:schemeClr val="tx1"/>
                </a:solidFill>
              </a:rPr>
            </a:br>
            <a:r>
              <a:rPr lang="en-US" sz="2000" dirty="0" smtClean="0"/>
              <a:t/>
            </a:r>
            <a:br>
              <a:rPr lang="en-US" sz="2000" dirty="0" smtClean="0"/>
            </a:br>
            <a:endParaRPr lang="en-US" sz="2000" dirty="0"/>
          </a:p>
        </p:txBody>
      </p:sp>
      <p:sp>
        <p:nvSpPr>
          <p:cNvPr id="3" name="Content Placeholder 2"/>
          <p:cNvSpPr>
            <a:spLocks noGrp="1"/>
          </p:cNvSpPr>
          <p:nvPr>
            <p:ph idx="1"/>
          </p:nvPr>
        </p:nvSpPr>
        <p:spPr>
          <a:xfrm>
            <a:off x="498474" y="4697511"/>
            <a:ext cx="4109141" cy="1428652"/>
          </a:xfrm>
        </p:spPr>
        <p:txBody>
          <a:bodyPr>
            <a:normAutofit lnSpcReduction="10000"/>
          </a:bodyPr>
          <a:lstStyle/>
          <a:p>
            <a:r>
              <a:rPr lang="en-US" sz="1800" dirty="0" smtClean="0">
                <a:solidFill>
                  <a:schemeClr val="tx1"/>
                </a:solidFill>
              </a:rPr>
              <a:t>Hank Williams, Jr., “Are You Ready for Some Football”:</a:t>
            </a:r>
            <a:endParaRPr lang="en-US" sz="1800" dirty="0" smtClean="0"/>
          </a:p>
          <a:p>
            <a:r>
              <a:rPr lang="en-US" sz="1800" dirty="0" smtClean="0"/>
              <a:t>https://</a:t>
            </a:r>
            <a:r>
              <a:rPr lang="en-US" sz="1800" dirty="0" err="1" smtClean="0"/>
              <a:t>www.youtube.com/watch?v</a:t>
            </a:r>
            <a:r>
              <a:rPr lang="en-US" sz="1800" dirty="0" smtClean="0"/>
              <a:t>=K8LLKO0-PAE</a:t>
            </a:r>
            <a:endParaRPr lang="en-US" sz="1800" dirty="0"/>
          </a:p>
        </p:txBody>
      </p:sp>
      <p:pic>
        <p:nvPicPr>
          <p:cNvPr id="5" name="Picture 4"/>
          <p:cNvPicPr>
            <a:picLocks noChangeAspect="1"/>
          </p:cNvPicPr>
          <p:nvPr/>
        </p:nvPicPr>
        <p:blipFill>
          <a:blip r:embed="rId2"/>
          <a:stretch>
            <a:fillRect/>
          </a:stretch>
        </p:blipFill>
        <p:spPr>
          <a:xfrm>
            <a:off x="4764272" y="4697511"/>
            <a:ext cx="3380726" cy="19565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From </a:t>
            </a:r>
            <a:r>
              <a:rPr lang="en-US" sz="3600" dirty="0" smtClean="0">
                <a:solidFill>
                  <a:srgbClr val="FF0000"/>
                </a:solidFill>
              </a:rPr>
              <a:t>CNN</a:t>
            </a:r>
            <a:r>
              <a:rPr lang="en-US" sz="3600" dirty="0" smtClean="0"/>
              <a:t>, Nov. 4</a:t>
            </a:r>
            <a:r>
              <a:rPr lang="en-US" dirty="0" smtClean="0"/>
              <a:t>, </a:t>
            </a:r>
            <a:r>
              <a:rPr lang="en-US" sz="3600" dirty="0" smtClean="0"/>
              <a:t>2015</a:t>
            </a:r>
            <a:endParaRPr lang="en-US" sz="3600" dirty="0"/>
          </a:p>
        </p:txBody>
      </p:sp>
      <p:sp>
        <p:nvSpPr>
          <p:cNvPr id="3" name="Content Placeholder 2"/>
          <p:cNvSpPr>
            <a:spLocks noGrp="1"/>
          </p:cNvSpPr>
          <p:nvPr>
            <p:ph idx="1"/>
          </p:nvPr>
        </p:nvSpPr>
        <p:spPr>
          <a:xfrm>
            <a:off x="685800" y="1644536"/>
            <a:ext cx="7770813" cy="4933608"/>
          </a:xfrm>
        </p:spPr>
        <p:txBody>
          <a:bodyPr>
            <a:normAutofit fontScale="92500" lnSpcReduction="20000"/>
          </a:bodyPr>
          <a:lstStyle/>
          <a:p>
            <a:r>
              <a:rPr lang="en-US" b="1" dirty="0" smtClean="0"/>
              <a:t>The Defense Department paid millions of dollars to pro sports teams to stage patriotic and "heartwarming" tributes at games, according to a congressional report.</a:t>
            </a:r>
          </a:p>
          <a:p>
            <a:r>
              <a:rPr lang="en-US" dirty="0" smtClean="0"/>
              <a:t>The report, released Wednesday by Senators John McCain and Jeff Flake, criticized the practice, which it called "paid patriotism." It said the Defense Department shouldn't have spent the money, and teams in the NFL, NBA, Major League Baseball and other leagues shouldn't have accepted it. </a:t>
            </a:r>
          </a:p>
          <a:p>
            <a:r>
              <a:rPr lang="en-US" dirty="0" smtClean="0"/>
              <a:t>"This not only betrays the sentiment and trust of fans, but casts an unfortunate shadow over the genuine patriotic partnerships that do so much for our troops," the report states. </a:t>
            </a:r>
          </a:p>
          <a:p>
            <a:r>
              <a:rPr lang="en-US" dirty="0" smtClean="0"/>
              <a:t>The report lists more than $12 million in contracts between the Defense Department and sports teams.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4" y="2645912"/>
            <a:ext cx="7556313" cy="3480252"/>
          </a:xfrm>
        </p:spPr>
        <p:txBody>
          <a:bodyPr>
            <a:normAutofit/>
          </a:bodyPr>
          <a:lstStyle/>
          <a:p>
            <a:endParaRPr lang="en-US" dirty="0" smtClean="0"/>
          </a:p>
          <a:p>
            <a:endParaRPr lang="en-US" dirty="0" smtClean="0"/>
          </a:p>
          <a:p>
            <a:endParaRPr lang="en-US" dirty="0" smtClean="0"/>
          </a:p>
          <a:p>
            <a:endParaRPr lang="en-US" dirty="0" smtClean="0"/>
          </a:p>
          <a:p>
            <a:r>
              <a:rPr lang="en-US" sz="1730" dirty="0" smtClean="0">
                <a:hlinkClick r:id="rId2"/>
              </a:rPr>
              <a:t>https://www.youtube.com/watch?v=</a:t>
            </a:r>
            <a:r>
              <a:rPr lang="en-US" sz="1730" dirty="0" smtClean="0">
                <a:hlinkClick r:id="rId2"/>
              </a:rPr>
              <a:t>35pfllMiLag</a:t>
            </a:r>
            <a:endParaRPr lang="en-US" sz="1730" dirty="0" smtClean="0"/>
          </a:p>
        </p:txBody>
      </p:sp>
      <p:pic>
        <p:nvPicPr>
          <p:cNvPr id="4" name="Picture 3"/>
          <p:cNvPicPr>
            <a:picLocks noChangeAspect="1"/>
          </p:cNvPicPr>
          <p:nvPr/>
        </p:nvPicPr>
        <p:blipFill>
          <a:blip r:embed="rId3"/>
          <a:stretch>
            <a:fillRect/>
          </a:stretch>
        </p:blipFill>
        <p:spPr>
          <a:xfrm>
            <a:off x="5698463" y="2214872"/>
            <a:ext cx="3154110" cy="1774186"/>
          </a:xfrm>
          <a:prstGeom prst="rect">
            <a:avLst/>
          </a:prstGeom>
        </p:spPr>
      </p:pic>
      <p:sp>
        <p:nvSpPr>
          <p:cNvPr id="6" name="TextBox 5"/>
          <p:cNvSpPr txBox="1"/>
          <p:nvPr/>
        </p:nvSpPr>
        <p:spPr>
          <a:xfrm>
            <a:off x="498474" y="1986470"/>
            <a:ext cx="4996474" cy="2400657"/>
          </a:xfrm>
          <a:prstGeom prst="rect">
            <a:avLst/>
          </a:prstGeom>
          <a:noFill/>
        </p:spPr>
        <p:txBody>
          <a:bodyPr wrap="square" rtlCol="0">
            <a:spAutoFit/>
          </a:bodyPr>
          <a:lstStyle/>
          <a:p>
            <a:r>
              <a:rPr lang="en-US" sz="2400" dirty="0" smtClean="0"/>
              <a:t>“‘U-S-A!’ a cheerleader yells, and the rest take up the chant, ‘U-S-A! U-S-A! U-S-A!’ and Norm is chanting and clapping, rocking with the beat” </a:t>
            </a:r>
          </a:p>
          <a:p>
            <a:endParaRPr lang="en-US" dirty="0" smtClean="0"/>
          </a:p>
          <a:p>
            <a:r>
              <a:rPr lang="en-US" dirty="0" smtClean="0">
                <a:solidFill>
                  <a:srgbClr val="FF0000"/>
                </a:solidFill>
              </a:rPr>
              <a:t>Ben Fountain, </a:t>
            </a:r>
            <a:r>
              <a:rPr lang="en-US" i="1" dirty="0" smtClean="0">
                <a:solidFill>
                  <a:srgbClr val="FF0000"/>
                </a:solidFill>
              </a:rPr>
              <a:t>Billy Lynn’s Long Halftime Walk</a:t>
            </a:r>
            <a:r>
              <a:rPr lang="en-US" dirty="0" smtClean="0">
                <a:solidFill>
                  <a:srgbClr val="FF0000"/>
                </a:solidFill>
              </a:rPr>
              <a:t>, 128</a:t>
            </a:r>
            <a:r>
              <a:rPr lang="en-US" dirty="0" smtClean="0"/>
              <a:t>.</a:t>
            </a:r>
          </a:p>
        </p:txBody>
      </p:sp>
      <p:sp>
        <p:nvSpPr>
          <p:cNvPr id="7" name="TextBox 6"/>
          <p:cNvSpPr txBox="1"/>
          <p:nvPr/>
        </p:nvSpPr>
        <p:spPr>
          <a:xfrm>
            <a:off x="781505" y="594313"/>
            <a:ext cx="8071068" cy="584776"/>
          </a:xfrm>
          <a:prstGeom prst="rect">
            <a:avLst/>
          </a:prstGeom>
          <a:noFill/>
        </p:spPr>
        <p:txBody>
          <a:bodyPr wrap="square" rtlCol="0">
            <a:spAutoFit/>
          </a:bodyPr>
          <a:lstStyle/>
          <a:p>
            <a:r>
              <a:rPr lang="en-US" sz="3200" dirty="0" smtClean="0">
                <a:solidFill>
                  <a:srgbClr val="FF0000"/>
                </a:solidFill>
              </a:rPr>
              <a:t>Sports </a:t>
            </a:r>
            <a:r>
              <a:rPr lang="en-US" sz="3200" dirty="0" smtClean="0">
                <a:solidFill>
                  <a:srgbClr val="FF0000"/>
                </a:solidFill>
              </a:rPr>
              <a:t>Nationalism</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Back to </a:t>
            </a:r>
            <a:r>
              <a:rPr lang="en-US" sz="3600" i="1" dirty="0" smtClean="0">
                <a:solidFill>
                  <a:schemeClr val="tx1"/>
                </a:solidFill>
              </a:rPr>
              <a:t>Billy Lynn </a:t>
            </a:r>
            <a:r>
              <a:rPr lang="en-US" sz="3600" dirty="0" smtClean="0">
                <a:solidFill>
                  <a:schemeClr val="tx1"/>
                </a:solidFill>
              </a:rPr>
              <a:t>(and</a:t>
            </a:r>
            <a:r>
              <a:rPr lang="en-US" sz="3600" dirty="0" smtClean="0">
                <a:solidFill>
                  <a:schemeClr val="tx1"/>
                </a:solidFill>
              </a:rPr>
              <a:t> its “</a:t>
            </a:r>
            <a:r>
              <a:rPr lang="en-US" sz="3600" dirty="0" smtClean="0">
                <a:solidFill>
                  <a:schemeClr val="tx1"/>
                </a:solidFill>
              </a:rPr>
              <a:t>theater of war”)</a:t>
            </a:r>
            <a:endParaRPr lang="en-US" sz="3600" dirty="0">
              <a:solidFill>
                <a:schemeClr val="tx1"/>
              </a:solidFill>
            </a:endParaRPr>
          </a:p>
        </p:txBody>
      </p:sp>
      <p:pic>
        <p:nvPicPr>
          <p:cNvPr id="4" name="Picture 3"/>
          <p:cNvPicPr>
            <a:picLocks noChangeAspect="1"/>
          </p:cNvPicPr>
          <p:nvPr/>
        </p:nvPicPr>
        <p:blipFill>
          <a:blip r:embed="rId2"/>
          <a:stretch>
            <a:fillRect/>
          </a:stretch>
        </p:blipFill>
        <p:spPr>
          <a:xfrm>
            <a:off x="4701317" y="3533310"/>
            <a:ext cx="3979576" cy="2645427"/>
          </a:xfrm>
          <a:prstGeom prst="rect">
            <a:avLst/>
          </a:prstGeom>
        </p:spPr>
      </p:pic>
      <p:sp>
        <p:nvSpPr>
          <p:cNvPr id="5" name="TextBox 4"/>
          <p:cNvSpPr txBox="1"/>
          <p:nvPr/>
        </p:nvSpPr>
        <p:spPr>
          <a:xfrm>
            <a:off x="301205" y="2035318"/>
            <a:ext cx="4045909" cy="3416320"/>
          </a:xfrm>
          <a:prstGeom prst="rect">
            <a:avLst/>
          </a:prstGeom>
          <a:noFill/>
        </p:spPr>
        <p:txBody>
          <a:bodyPr wrap="square" rtlCol="0">
            <a:spAutoFit/>
          </a:bodyPr>
          <a:lstStyle/>
          <a:p>
            <a:r>
              <a:rPr lang="en-US" dirty="0" smtClean="0"/>
              <a:t>“Years and years of carefully posed TV shots have imbued the place with intimations of mystery and romance, dollops of state and national pride, hints of </a:t>
            </a:r>
            <a:r>
              <a:rPr lang="en-US" dirty="0" err="1" smtClean="0"/>
              <a:t>pharaonic</a:t>
            </a:r>
            <a:r>
              <a:rPr lang="en-US" dirty="0" smtClean="0"/>
              <a:t> afterlife such as always inhere in large-scale public architecture, all of which render the stadium of Billy’s mind as </a:t>
            </a:r>
            <a:r>
              <a:rPr lang="en-US" b="1" dirty="0" smtClean="0">
                <a:solidFill>
                  <a:srgbClr val="FF0000"/>
                </a:solidFill>
              </a:rPr>
              <a:t>the conduit or portal, a direct tap-in, to a ready-made species of mass transcendence</a:t>
            </a:r>
            <a:r>
              <a:rPr lang="en-US" dirty="0" smtClean="0"/>
              <a:t>, and so the real-life shabbiness is a nasty comedown” (10). </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454" y="295161"/>
            <a:ext cx="7369758" cy="1592076"/>
          </a:xfrm>
        </p:spPr>
        <p:txBody>
          <a:bodyPr>
            <a:normAutofit fontScale="92500"/>
          </a:bodyPr>
          <a:lstStyle/>
          <a:p>
            <a:r>
              <a:rPr lang="en-US" dirty="0" smtClean="0"/>
              <a:t>“</a:t>
            </a:r>
            <a:r>
              <a:rPr lang="en-US" dirty="0" smtClean="0">
                <a:solidFill>
                  <a:schemeClr val="tx1"/>
                </a:solidFill>
              </a:rPr>
              <a:t>So what do </a:t>
            </a:r>
            <a:r>
              <a:rPr lang="en-US" i="1" dirty="0" smtClean="0">
                <a:solidFill>
                  <a:schemeClr val="tx1"/>
                </a:solidFill>
              </a:rPr>
              <a:t>you </a:t>
            </a:r>
            <a:r>
              <a:rPr lang="en-US" dirty="0" smtClean="0">
                <a:solidFill>
                  <a:schemeClr val="tx1"/>
                </a:solidFill>
              </a:rPr>
              <a:t>believe in</a:t>
            </a:r>
            <a:r>
              <a:rPr lang="en-US" dirty="0" smtClean="0"/>
              <a:t>? Billy doesn’t so much wonder as feel the question thrust upon him. . . . </a:t>
            </a:r>
            <a:r>
              <a:rPr lang="en-US" dirty="0" smtClean="0">
                <a:solidFill>
                  <a:schemeClr val="tx1"/>
                </a:solidFill>
              </a:rPr>
              <a:t>How about . . . </a:t>
            </a:r>
            <a:r>
              <a:rPr lang="en-US" i="1" dirty="0" smtClean="0">
                <a:solidFill>
                  <a:srgbClr val="FF0000"/>
                </a:solidFill>
              </a:rPr>
              <a:t>reality</a:t>
            </a:r>
            <a:r>
              <a:rPr lang="en-US" dirty="0" smtClean="0"/>
              <a:t>. Billy decides the war has made him a convert to the </a:t>
            </a:r>
            <a:r>
              <a:rPr lang="en-US" dirty="0" smtClean="0">
                <a:solidFill>
                  <a:srgbClr val="FF0000"/>
                </a:solidFill>
              </a:rPr>
              <a:t>Church of What It Is</a:t>
            </a:r>
            <a:r>
              <a:rPr lang="en-US" dirty="0" smtClean="0"/>
              <a:t>. . . .”		</a:t>
            </a:r>
            <a:endParaRPr lang="en-US" dirty="0"/>
          </a:p>
        </p:txBody>
      </p:sp>
      <p:pic>
        <p:nvPicPr>
          <p:cNvPr id="4" name="Picture 3"/>
          <p:cNvPicPr>
            <a:picLocks noChangeAspect="1"/>
          </p:cNvPicPr>
          <p:nvPr/>
        </p:nvPicPr>
        <p:blipFill>
          <a:blip r:embed="rId2"/>
          <a:stretch>
            <a:fillRect/>
          </a:stretch>
        </p:blipFill>
        <p:spPr>
          <a:xfrm>
            <a:off x="5151674" y="3057639"/>
            <a:ext cx="3506632" cy="2629974"/>
          </a:xfrm>
          <a:prstGeom prst="rect">
            <a:avLst/>
          </a:prstGeom>
        </p:spPr>
      </p:pic>
      <p:sp>
        <p:nvSpPr>
          <p:cNvPr id="5" name="TextBox 4"/>
          <p:cNvSpPr txBox="1"/>
          <p:nvPr/>
        </p:nvSpPr>
        <p:spPr>
          <a:xfrm>
            <a:off x="474026" y="2019033"/>
            <a:ext cx="4141016" cy="3970318"/>
          </a:xfrm>
          <a:prstGeom prst="rect">
            <a:avLst/>
          </a:prstGeom>
          <a:noFill/>
        </p:spPr>
        <p:txBody>
          <a:bodyPr wrap="square" rtlCol="0">
            <a:spAutoFit/>
          </a:bodyPr>
          <a:lstStyle/>
          <a:p>
            <a:r>
              <a:rPr lang="en-US" dirty="0" smtClean="0"/>
              <a:t>“For several minutes he tries to concentrate on the game, but it’s too slow, like riding an elevator that stops on every floor. It’s not like you’re supposed to watch the actual game anyway, no, you watch the </a:t>
            </a:r>
            <a:r>
              <a:rPr lang="en-US" dirty="0" err="1" smtClean="0"/>
              <a:t>Jumbotron</a:t>
            </a:r>
            <a:r>
              <a:rPr lang="en-US" dirty="0" smtClean="0"/>
              <a:t>, which displays not just the game in real and replay time but a nonstop filler of commercials, a barrage of sensory overload that accounts for far more content than the game itself. </a:t>
            </a:r>
            <a:r>
              <a:rPr lang="en-US" dirty="0" smtClean="0">
                <a:solidFill>
                  <a:srgbClr val="FF0000"/>
                </a:solidFill>
              </a:rPr>
              <a:t>Could it be that advertising is the main thing</a:t>
            </a:r>
            <a:r>
              <a:rPr lang="en-US" dirty="0" smtClean="0"/>
              <a:t>? And maybe the game is just an ad for the ads” (220). </a:t>
            </a:r>
          </a:p>
        </p:txBody>
      </p:sp>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5761</TotalTime>
  <Words>2670</Words>
  <Application>Microsoft Macintosh PowerPoint</Application>
  <PresentationFormat>On-screen Show (4:3)</PresentationFormat>
  <Paragraphs>117</Paragraphs>
  <Slides>25</Slides>
  <Notes>0</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Folio</vt:lpstr>
      <vt:lpstr>“Ever since words existed for fighting and playing, men have been wont to call war a game.”  Johan Huizinga, Homo Ludens, 89    </vt:lpstr>
      <vt:lpstr>Extreme Sport</vt:lpstr>
      <vt:lpstr>  </vt:lpstr>
      <vt:lpstr>War  Sport</vt:lpstr>
      <vt:lpstr>       “When United States troops invaded Iraq and Afghanistan, the resulting surge in patriotic sentiment was a boon for football and television. NFL Commissioner Paul Tagliabue ‘was insistent from the start that the whole mood of Super Bowl 36 become intensely patriotic.’ He succeeded. Besides the usual pageantry, the game in New Orleans became a “midwinter version of the Fourth of July, a national pep rally wrapped in red, white and blue.” With the help of Fox Sports, the network that televised the contest, the pre-game show featured cut-away shots of United States troops stationed in Afghanistan, archived footage of the Vietnam War, a reading of the Declaration of Independence, and a re-enactment of the flag raising at Iwo Jima that morphed into the iconic flag from the World Trade Center.”  Andrew McGregor, “Patriot Games.” “ussportshistory.com,” 2/2/15  </vt:lpstr>
      <vt:lpstr>From CNN, Nov. 4, 2015</vt:lpstr>
      <vt:lpstr>Slide 7</vt:lpstr>
      <vt:lpstr>Back to Billy Lynn (and its “theater of war”)</vt:lpstr>
      <vt:lpstr>Slide 9</vt:lpstr>
      <vt:lpstr>Slide 10</vt:lpstr>
      <vt:lpstr>Slide 11</vt:lpstr>
      <vt:lpstr> “ . . . the disco lights get going, rows of blue and white strobes trimming the steel-pipe frame and everything flashing all at once, electro-visual spaz-pulse and epileptic overload, retinal scarring, frontal lobes blown to caterpillar fuzz” (229)    </vt:lpstr>
      <vt:lpstr>Slide 13</vt:lpstr>
      <vt:lpstr>Slide 14</vt:lpstr>
      <vt:lpstr>Slide 15</vt:lpstr>
      <vt:lpstr>Guy Debord Society of the Spectacle (1967) </vt:lpstr>
      <vt:lpstr>Slide 17</vt:lpstr>
      <vt:lpstr>“The territory no longer precedes the map”</vt:lpstr>
      <vt:lpstr>Inside the Fox Universe</vt:lpstr>
      <vt:lpstr>Ben Fountain works for Fox and Rupert Murdoch (sort of)…</vt:lpstr>
      <vt:lpstr>Jumping the Abyss</vt:lpstr>
      <vt:lpstr>Slide 22</vt:lpstr>
      <vt:lpstr>Slide 23</vt:lpstr>
      <vt:lpstr>Slide 24</vt:lpstr>
      <vt:lpstr>Slide 25</vt:lpstr>
    </vt:vector>
  </TitlesOfParts>
  <Company>uci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Selling War</dc:title>
  <dc:creator>MICHAEL SZALAY</dc:creator>
  <cp:lastModifiedBy>MICHAEL SZALAY</cp:lastModifiedBy>
  <cp:revision>339</cp:revision>
  <dcterms:created xsi:type="dcterms:W3CDTF">2016-03-08T19:31:54Z</dcterms:created>
  <dcterms:modified xsi:type="dcterms:W3CDTF">2016-03-08T20:54:29Z</dcterms:modified>
</cp:coreProperties>
</file>