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6"/>
  </p:notesMasterIdLst>
  <p:sldIdLst>
    <p:sldId id="326" r:id="rId2"/>
    <p:sldId id="330" r:id="rId3"/>
    <p:sldId id="329" r:id="rId4"/>
    <p:sldId id="324" r:id="rId5"/>
    <p:sldId id="318" r:id="rId6"/>
    <p:sldId id="270" r:id="rId7"/>
    <p:sldId id="259" r:id="rId8"/>
    <p:sldId id="260" r:id="rId9"/>
    <p:sldId id="322" r:id="rId10"/>
    <p:sldId id="267" r:id="rId11"/>
    <p:sldId id="338" r:id="rId12"/>
    <p:sldId id="325" r:id="rId13"/>
    <p:sldId id="269" r:id="rId14"/>
    <p:sldId id="321" r:id="rId15"/>
    <p:sldId id="275" r:id="rId16"/>
    <p:sldId id="272" r:id="rId17"/>
    <p:sldId id="273" r:id="rId18"/>
    <p:sldId id="276" r:id="rId19"/>
    <p:sldId id="278" r:id="rId20"/>
    <p:sldId id="277" r:id="rId21"/>
    <p:sldId id="279" r:id="rId22"/>
    <p:sldId id="281" r:id="rId23"/>
    <p:sldId id="280" r:id="rId24"/>
    <p:sldId id="316" r:id="rId25"/>
    <p:sldId id="282" r:id="rId26"/>
    <p:sldId id="283" r:id="rId27"/>
    <p:sldId id="284" r:id="rId28"/>
    <p:sldId id="328" r:id="rId29"/>
    <p:sldId id="258" r:id="rId30"/>
    <p:sldId id="289" r:id="rId31"/>
    <p:sldId id="290" r:id="rId32"/>
    <p:sldId id="315" r:id="rId33"/>
    <p:sldId id="291" r:id="rId34"/>
    <p:sldId id="292" r:id="rId35"/>
    <p:sldId id="331" r:id="rId36"/>
    <p:sldId id="340" r:id="rId37"/>
    <p:sldId id="297" r:id="rId38"/>
    <p:sldId id="310" r:id="rId39"/>
    <p:sldId id="299" r:id="rId40"/>
    <p:sldId id="327" r:id="rId41"/>
    <p:sldId id="333" r:id="rId42"/>
    <p:sldId id="334" r:id="rId43"/>
    <p:sldId id="335" r:id="rId44"/>
    <p:sldId id="332"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42" d="100"/>
          <a:sy n="142" d="100"/>
        </p:scale>
        <p:origin x="-96" y="-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26B9CD-6822-2B4D-B31A-D85F2A745B61}" type="datetimeFigureOut">
              <a:rPr lang="en-US" smtClean="0"/>
              <a:t>1/9/15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C7A058-4004-8A46-9A12-D67AE3AE9B69}" type="slidenum">
              <a:rPr lang="en-US" smtClean="0"/>
              <a:t>‹#›</a:t>
            </a:fld>
            <a:endParaRPr lang="en-US"/>
          </a:p>
        </p:txBody>
      </p:sp>
    </p:spTree>
    <p:extLst>
      <p:ext uri="{BB962C8B-B14F-4D97-AF65-F5344CB8AC3E}">
        <p14:creationId xmlns:p14="http://schemas.microsoft.com/office/powerpoint/2010/main" val="21407237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2E6710-1D4F-4A49-8DF1-D023668CFCDD}" type="datetimeFigureOut">
              <a:rPr lang="en-US" smtClean="0"/>
              <a:pPr/>
              <a:t>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2E6710-1D4F-4A49-8DF1-D023668CFCDD}" type="datetimeFigureOut">
              <a:rPr lang="en-US" smtClean="0"/>
              <a:pPr/>
              <a:t>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2E6710-1D4F-4A49-8DF1-D023668CFCDD}" type="datetimeFigureOut">
              <a:rPr lang="en-US" smtClean="0"/>
              <a:pPr/>
              <a:t>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2E6710-1D4F-4A49-8DF1-D023668CFCDD}" type="datetimeFigureOut">
              <a:rPr lang="en-US" smtClean="0"/>
              <a:pPr/>
              <a:t>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2E6710-1D4F-4A49-8DF1-D023668CFCDD}" type="datetimeFigureOut">
              <a:rPr lang="en-US" smtClean="0"/>
              <a:pPr/>
              <a:t>1/9/15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2E6710-1D4F-4A49-8DF1-D023668CFCDD}" type="datetimeFigureOut">
              <a:rPr lang="en-US" smtClean="0"/>
              <a:pPr/>
              <a:t>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2E6710-1D4F-4A49-8DF1-D023668CFCDD}" type="datetimeFigureOut">
              <a:rPr lang="en-US" smtClean="0"/>
              <a:pPr/>
              <a:t>1/9/15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2E6710-1D4F-4A49-8DF1-D023668CFCDD}" type="datetimeFigureOut">
              <a:rPr lang="en-US" smtClean="0"/>
              <a:pPr/>
              <a:t>1/9/15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E6710-1D4F-4A49-8DF1-D023668CFCDD}" type="datetimeFigureOut">
              <a:rPr lang="en-US" smtClean="0"/>
              <a:pPr/>
              <a:t>1/9/15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2E6710-1D4F-4A49-8DF1-D023668CFCDD}" type="datetimeFigureOut">
              <a:rPr lang="en-US" smtClean="0"/>
              <a:pPr/>
              <a:t>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2E6710-1D4F-4A49-8DF1-D023668CFCDD}" type="datetimeFigureOut">
              <a:rPr lang="en-US" smtClean="0"/>
              <a:pPr/>
              <a:t>1/9/15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2E6710-1D4F-4A49-8DF1-D023668CFCDD}" type="datetimeFigureOut">
              <a:rPr lang="en-US" smtClean="0"/>
              <a:pPr/>
              <a:t>1/9/15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CED47A-7094-6B4D-8895-15E9BBD133E9}" type="slidenum">
              <a:rPr lang="en-US" smtClean="0"/>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jpe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Picture Placeholder 5"/>
          <p:cNvSpPr>
            <a:spLocks noGrp="1"/>
          </p:cNvSpPr>
          <p:nvPr>
            <p:ph type="pic" idx="1"/>
          </p:nvPr>
        </p:nvSpPr>
        <p:spPr/>
      </p:sp>
      <p:sp>
        <p:nvSpPr>
          <p:cNvPr id="7" name="Text Placeholder 6"/>
          <p:cNvSpPr>
            <a:spLocks noGrp="1"/>
          </p:cNvSpPr>
          <p:nvPr>
            <p:ph type="body" sz="half" idx="2"/>
          </p:nvPr>
        </p:nvSpPr>
        <p:spPr>
          <a:xfrm>
            <a:off x="700088" y="5663671"/>
            <a:ext cx="5486400" cy="804862"/>
          </a:xfrm>
        </p:spPr>
        <p:txBody>
          <a:bodyPr>
            <a:normAutofit fontScale="92500" lnSpcReduction="10000"/>
          </a:bodyPr>
          <a:lstStyle/>
          <a:p>
            <a:r>
              <a:rPr lang="en-US" sz="2400" dirty="0" smtClean="0"/>
              <a:t>“A Harvest of Death”:  </a:t>
            </a:r>
          </a:p>
          <a:p>
            <a:r>
              <a:rPr lang="en-US" sz="2400" dirty="0" smtClean="0"/>
              <a:t>the Civil War as a Crisis in Meaning</a:t>
            </a:r>
            <a:endParaRPr lang="en-US" sz="2400" dirty="0"/>
          </a:p>
        </p:txBody>
      </p:sp>
      <p:pic>
        <p:nvPicPr>
          <p:cNvPr id="4" name="Picture 3" descr="s_c24_0012557u.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37912"/>
            <a:ext cx="7915110" cy="5119646"/>
          </a:xfrm>
          <a:prstGeom prst="rect">
            <a:avLst/>
          </a:prstGeom>
        </p:spPr>
      </p:pic>
    </p:spTree>
    <p:extLst>
      <p:ext uri="{BB962C8B-B14F-4D97-AF65-F5344CB8AC3E}">
        <p14:creationId xmlns:p14="http://schemas.microsoft.com/office/powerpoint/2010/main" val="1348830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9113" y="354013"/>
            <a:ext cx="6972018" cy="4902200"/>
          </a:xfrm>
          <a:prstGeom prst="rect">
            <a:avLst/>
          </a:prstGeom>
        </p:spPr>
      </p:pic>
      <p:sp>
        <p:nvSpPr>
          <p:cNvPr id="5" name="Title 4"/>
          <p:cNvSpPr>
            <a:spLocks noGrp="1"/>
          </p:cNvSpPr>
          <p:nvPr>
            <p:ph type="title"/>
          </p:nvPr>
        </p:nvSpPr>
        <p:spPr/>
        <p:txBody>
          <a:bodyPr/>
          <a:lstStyle/>
          <a:p>
            <a:endParaRPr lang="en-US"/>
          </a:p>
        </p:txBody>
      </p:sp>
      <p:sp>
        <p:nvSpPr>
          <p:cNvPr id="6" name="Picture Placeholder 5"/>
          <p:cNvSpPr>
            <a:spLocks noGrp="1"/>
          </p:cNvSpPr>
          <p:nvPr>
            <p:ph type="pic" idx="1"/>
          </p:nvPr>
        </p:nvSpPr>
        <p:spPr/>
      </p:sp>
      <p:sp>
        <p:nvSpPr>
          <p:cNvPr id="7" name="Text Placeholder 6"/>
          <p:cNvSpPr>
            <a:spLocks noGrp="1"/>
          </p:cNvSpPr>
          <p:nvPr>
            <p:ph type="body" sz="half" idx="2"/>
          </p:nvPr>
        </p:nvSpPr>
        <p:spPr/>
        <p:txBody>
          <a:bodyPr>
            <a:normAutofit/>
          </a:bodyPr>
          <a:lstStyle/>
          <a:p>
            <a:r>
              <a:rPr lang="en-US" sz="2400" dirty="0" smtClean="0"/>
              <a:t>The War and Sentimental Domesticity</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0"/>
            <a:ext cx="9168384" cy="6446520"/>
          </a:xfrm>
          <a:prstGeom prst="rect">
            <a:avLst/>
          </a:prstGeom>
        </p:spPr>
      </p:pic>
    </p:spTree>
    <p:extLst>
      <p:ext uri="{BB962C8B-B14F-4D97-AF65-F5344CB8AC3E}">
        <p14:creationId xmlns:p14="http://schemas.microsoft.com/office/powerpoint/2010/main" val="300381730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tp://memory.loc.gov/ndlpcoop/nhnycw/aj/aj89/aj89013v.jpg"/>
          <p:cNvPicPr/>
          <p:nvPr/>
        </p:nvPicPr>
        <p:blipFill>
          <a:blip r:embed="rId2"/>
          <a:srcRect/>
          <a:stretch>
            <a:fillRect/>
          </a:stretch>
        </p:blipFill>
        <p:spPr bwMode="auto">
          <a:xfrm>
            <a:off x="1820333" y="1455526"/>
            <a:ext cx="5486400" cy="3320415"/>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“The Soldier’s Dream of Home” envelope</a:t>
            </a:r>
            <a:endParaRPr lang="en-US" dirty="0"/>
          </a:p>
        </p:txBody>
      </p:sp>
      <p:sp>
        <p:nvSpPr>
          <p:cNvPr id="4" name="Picture Placeholder 3"/>
          <p:cNvSpPr>
            <a:spLocks noGrp="1"/>
          </p:cNvSpPr>
          <p:nvPr>
            <p:ph type="pic" idx="1"/>
          </p:nvPr>
        </p:nvSpPr>
        <p:spPr/>
      </p:sp>
      <p:sp>
        <p:nvSpPr>
          <p:cNvPr id="5" name="Text Placeholder 4"/>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991101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518" y="0"/>
            <a:ext cx="9443720" cy="6524752"/>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a:xfrm>
            <a:off x="1792288" y="6524752"/>
            <a:ext cx="5486400" cy="333248"/>
          </a:xfrm>
        </p:spPr>
        <p:txBody>
          <a:bodyPr>
            <a:normAutofit/>
          </a:bodyPr>
          <a:lstStyle/>
          <a:p>
            <a:r>
              <a:rPr lang="en-US" dirty="0" smtClean="0"/>
              <a:t>Christmas Eve, 1862, by Thomas Nast.  Harper’s Weekly</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637243" y="5309290"/>
            <a:ext cx="5486400" cy="743848"/>
          </a:xfrm>
        </p:spPr>
        <p:txBody>
          <a:bodyPr>
            <a:noAutofit/>
          </a:bodyPr>
          <a:lstStyle/>
          <a:p>
            <a:r>
              <a:rPr lang="en-US" sz="2800" dirty="0" smtClean="0"/>
              <a:t>Photography as a Rupture in the Sentimental War</a:t>
            </a:r>
            <a:endParaRPr lang="en-US" sz="2800" dirty="0"/>
          </a:p>
        </p:txBody>
      </p:sp>
      <p:sp>
        <p:nvSpPr>
          <p:cNvPr id="11" name="Picture Placeholder 10"/>
          <p:cNvSpPr>
            <a:spLocks noGrp="1"/>
          </p:cNvSpPr>
          <p:nvPr>
            <p:ph type="pic" idx="1"/>
          </p:nvPr>
        </p:nvSpPr>
        <p:spPr/>
      </p:sp>
      <p:sp>
        <p:nvSpPr>
          <p:cNvPr id="4" name="Text Placeholder 3"/>
          <p:cNvSpPr>
            <a:spLocks noGrp="1"/>
          </p:cNvSpPr>
          <p:nvPr>
            <p:ph type="body" sz="half" idx="2"/>
          </p:nvPr>
        </p:nvSpPr>
        <p:spPr>
          <a:xfrm>
            <a:off x="1589088" y="6053138"/>
            <a:ext cx="5486400" cy="804862"/>
          </a:xfrm>
        </p:spPr>
        <p:txBody>
          <a:bodyPr>
            <a:normAutofit/>
          </a:bodyPr>
          <a:lstStyle/>
          <a:p>
            <a:r>
              <a:rPr lang="en-US" dirty="0" smtClean="0"/>
              <a:t>Antietam, Maryland.  Federal buried, Confederate unburied, where they fell.  September 1862.  Alexander Gardner, photographer.</a:t>
            </a:r>
            <a:endParaRPr lang="en-US" dirty="0"/>
          </a:p>
        </p:txBody>
      </p:sp>
      <p:pic>
        <p:nvPicPr>
          <p:cNvPr id="5" name="Picture 4"/>
          <p:cNvPicPr>
            <a:picLocks noChangeAspect="1"/>
          </p:cNvPicPr>
          <p:nvPr/>
        </p:nvPicPr>
        <p:blipFill>
          <a:blip r:embed="rId2"/>
          <a:stretch>
            <a:fillRect/>
          </a:stretch>
        </p:blipFill>
        <p:spPr>
          <a:xfrm>
            <a:off x="2083022" y="139231"/>
            <a:ext cx="4774521" cy="4864731"/>
          </a:xfrm>
          <a:prstGeom prst="rect">
            <a:avLst/>
          </a:prstGeom>
        </p:spPr>
      </p:pic>
    </p:spTree>
    <p:extLst>
      <p:ext uri="{BB962C8B-B14F-4D97-AF65-F5344CB8AC3E}">
        <p14:creationId xmlns:p14="http://schemas.microsoft.com/office/powerpoint/2010/main" val="146256184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1997" y="-4321376"/>
            <a:ext cx="12763500" cy="13004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10" name="Picture Placeholder 9"/>
          <p:cNvSpPr>
            <a:spLocks noGrp="1"/>
          </p:cNvSpPr>
          <p:nvPr>
            <p:ph type="pic" idx="1"/>
          </p:nvPr>
        </p:nvSpPr>
        <p:spPr/>
      </p:sp>
      <p:sp>
        <p:nvSpPr>
          <p:cNvPr id="11" name="Text Placeholder 10"/>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573551" y="0"/>
            <a:ext cx="8062976" cy="6172200"/>
          </a:xfrm>
          <a:prstGeom prst="rect">
            <a:avLst/>
          </a:prstGeom>
        </p:spPr>
      </p:pic>
      <p:sp>
        <p:nvSpPr>
          <p:cNvPr id="12" name="Rectangle 11"/>
          <p:cNvSpPr/>
          <p:nvPr/>
        </p:nvSpPr>
        <p:spPr>
          <a:xfrm rot="10800000" flipV="1">
            <a:off x="1081847" y="6253322"/>
            <a:ext cx="7403629" cy="646331"/>
          </a:xfrm>
          <a:prstGeom prst="rect">
            <a:avLst/>
          </a:prstGeom>
        </p:spPr>
        <p:txBody>
          <a:bodyPr wrap="square">
            <a:spAutoFit/>
          </a:bodyPr>
          <a:lstStyle/>
          <a:p>
            <a:r>
              <a:rPr lang="en-US" dirty="0" smtClean="0"/>
              <a:t>Antietam, Md.  Confederate soldiers as they fell near the Burnside Bridge. September 1862.  Alexander Gardner, photographer.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593" y="6424594"/>
            <a:ext cx="6526095" cy="433405"/>
          </a:xfrm>
        </p:spPr>
        <p:txBody>
          <a:bodyPr>
            <a:normAutofit fontScale="90000"/>
          </a:bodyPr>
          <a:lstStyle/>
          <a:p>
            <a:r>
              <a:rPr lang="en-US" b="0" dirty="0" smtClean="0"/>
              <a:t>Antietam, Md. Bodies of Confederate Dead gathered for burial.  Alexander Gardner, photographer.  September 1862</a:t>
            </a:r>
            <a:endParaRPr lang="en-US" b="0"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752593" y="-39497"/>
            <a:ext cx="7672832" cy="621169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359406"/>
            <a:ext cx="5486400" cy="498593"/>
          </a:xfrm>
        </p:spPr>
        <p:txBody>
          <a:bodyPr>
            <a:normAutofit lnSpcReduction="10000"/>
          </a:bodyPr>
          <a:lstStyle/>
          <a:p>
            <a:r>
              <a:rPr lang="en-US" dirty="0" smtClean="0"/>
              <a:t>Antietam, Md.  Burying the dead Confederate soldiers.  September 1862.  Alexander Gardner, photographer.</a:t>
            </a:r>
            <a:endParaRPr lang="en-US" dirty="0"/>
          </a:p>
        </p:txBody>
      </p:sp>
      <p:pic>
        <p:nvPicPr>
          <p:cNvPr id="5" name="Picture 4"/>
          <p:cNvPicPr>
            <a:picLocks noChangeAspect="1"/>
          </p:cNvPicPr>
          <p:nvPr/>
        </p:nvPicPr>
        <p:blipFill>
          <a:blip r:embed="rId2"/>
          <a:stretch>
            <a:fillRect/>
          </a:stretch>
        </p:blipFill>
        <p:spPr>
          <a:xfrm>
            <a:off x="530742" y="254643"/>
            <a:ext cx="8193024" cy="610476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Confederate wounded at Smith's Barn, with Dr. Anson </a:t>
            </a:r>
            <a:r>
              <a:rPr lang="en-US" dirty="0" err="1" smtClean="0"/>
              <a:t>Hurd</a:t>
            </a:r>
            <a:r>
              <a:rPr lang="en-US" dirty="0" smtClean="0"/>
              <a:t>, 14th Indiana </a:t>
            </a:r>
            <a:r>
              <a:rPr lang="en-US" dirty="0" err="1" smtClean="0"/>
              <a:t>Vounteers</a:t>
            </a:r>
            <a:r>
              <a:rPr lang="en-US" dirty="0" smtClean="0"/>
              <a:t>, in attendance.  September 1862.  Alexander Gardner, photographer.</a:t>
            </a:r>
            <a:endParaRPr lang="en-US" dirty="0"/>
          </a:p>
        </p:txBody>
      </p:sp>
      <p:pic>
        <p:nvPicPr>
          <p:cNvPr id="5" name="Picture 4"/>
          <p:cNvPicPr>
            <a:picLocks noChangeAspect="1"/>
          </p:cNvPicPr>
          <p:nvPr/>
        </p:nvPicPr>
        <p:blipFill>
          <a:blip r:embed="rId2"/>
          <a:stretch>
            <a:fillRect/>
          </a:stretch>
        </p:blipFill>
        <p:spPr>
          <a:xfrm>
            <a:off x="-26859" y="894997"/>
            <a:ext cx="9233408" cy="371500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An important </a:t>
            </a:r>
            <a:r>
              <a:rPr lang="en-US" sz="2400" dirty="0"/>
              <a:t>c</a:t>
            </a:r>
            <a:r>
              <a:rPr lang="en-US" sz="2400" dirty="0" smtClean="0"/>
              <a:t>ultural </a:t>
            </a:r>
            <a:r>
              <a:rPr lang="en-US" sz="2400" dirty="0"/>
              <a:t>t</a:t>
            </a:r>
            <a:r>
              <a:rPr lang="en-US" sz="2400" dirty="0" smtClean="0"/>
              <a:t>ask attached to war--</a:t>
            </a:r>
            <a:endParaRPr lang="en-US" sz="2400" dirty="0"/>
          </a:p>
        </p:txBody>
      </p:sp>
      <p:sp>
        <p:nvSpPr>
          <p:cNvPr id="3" name="Content Placeholder 2"/>
          <p:cNvSpPr>
            <a:spLocks noGrp="1"/>
          </p:cNvSpPr>
          <p:nvPr>
            <p:ph idx="1"/>
          </p:nvPr>
        </p:nvSpPr>
        <p:spPr/>
        <p:txBody>
          <a:bodyPr/>
          <a:lstStyle/>
          <a:p>
            <a:pPr marL="0" indent="0">
              <a:buNone/>
            </a:pPr>
            <a:r>
              <a:rPr lang="en-US" dirty="0" smtClean="0"/>
              <a:t>--to give terrible loss cultural meaning, at both the personal and societal level. </a:t>
            </a:r>
          </a:p>
          <a:p>
            <a:pPr marL="0" indent="0">
              <a:buNone/>
            </a:pPr>
            <a:endParaRPr lang="en-US" dirty="0"/>
          </a:p>
          <a:p>
            <a:pPr marL="0" indent="0">
              <a:buNone/>
            </a:pPr>
            <a:r>
              <a:rPr lang="en-US" dirty="0" smtClean="0"/>
              <a:t>--especially true in a home front war, in which support from the civilian population required.  </a:t>
            </a:r>
          </a:p>
          <a:p>
            <a:pPr marL="0" indent="0">
              <a:buNone/>
            </a:pPr>
            <a:r>
              <a:rPr lang="en-US" dirty="0" smtClean="0"/>
              <a:t>  </a:t>
            </a:r>
          </a:p>
        </p:txBody>
      </p:sp>
    </p:spTree>
    <p:extLst>
      <p:ext uri="{BB962C8B-B14F-4D97-AF65-F5344CB8AC3E}">
        <p14:creationId xmlns:p14="http://schemas.microsoft.com/office/powerpoint/2010/main" val="3171302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5026005" y="134938"/>
            <a:ext cx="13004800" cy="5232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237111"/>
            <a:ext cx="5486400" cy="479777"/>
          </a:xfrm>
        </p:spPr>
        <p:txBody>
          <a:bodyPr>
            <a:normAutofit lnSpcReduction="10000"/>
          </a:bodyPr>
          <a:lstStyle/>
          <a:p>
            <a:r>
              <a:rPr lang="en-US" dirty="0" smtClean="0"/>
              <a:t>Antietam, Md.  Dead soldiers on battlefield.  September 1862.  Alexander Gardner, photographer.</a:t>
            </a:r>
            <a:endParaRPr lang="en-US" dirty="0"/>
          </a:p>
        </p:txBody>
      </p:sp>
      <p:pic>
        <p:nvPicPr>
          <p:cNvPr id="5" name="Picture 4"/>
          <p:cNvPicPr>
            <a:picLocks noChangeAspect="1"/>
          </p:cNvPicPr>
          <p:nvPr/>
        </p:nvPicPr>
        <p:blipFill>
          <a:blip r:embed="rId2"/>
          <a:stretch>
            <a:fillRect/>
          </a:stretch>
        </p:blipFill>
        <p:spPr>
          <a:xfrm>
            <a:off x="905646" y="0"/>
            <a:ext cx="7282688" cy="618032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964296"/>
            <a:ext cx="5486400" cy="545630"/>
          </a:xfrm>
        </p:spPr>
        <p:txBody>
          <a:bodyPr/>
          <a:lstStyle/>
          <a:p>
            <a:r>
              <a:rPr lang="en-US" dirty="0" smtClean="0"/>
              <a:t>Antietam, Md.  Bodies in front of the Dunker church.  September 1862.  Alexander Gardner, photographer.</a:t>
            </a:r>
            <a:endParaRPr lang="en-US" dirty="0"/>
          </a:p>
        </p:txBody>
      </p:sp>
      <p:pic>
        <p:nvPicPr>
          <p:cNvPr id="5" name="Picture 4"/>
          <p:cNvPicPr>
            <a:picLocks noChangeAspect="1"/>
          </p:cNvPicPr>
          <p:nvPr/>
        </p:nvPicPr>
        <p:blipFill>
          <a:blip r:embed="rId2"/>
          <a:stretch>
            <a:fillRect/>
          </a:stretch>
        </p:blipFill>
        <p:spPr>
          <a:xfrm>
            <a:off x="999428" y="0"/>
            <a:ext cx="7152640" cy="583946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519656" y="-1210763"/>
            <a:ext cx="10143744" cy="828141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_c40_0001099u-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000"/>
            <a:ext cx="9144000" cy="6468157"/>
          </a:xfrm>
          <a:prstGeom prst="rect">
            <a:avLst/>
          </a:prstGeom>
        </p:spPr>
      </p:pic>
    </p:spTree>
    <p:extLst>
      <p:ext uri="{BB962C8B-B14F-4D97-AF65-F5344CB8AC3E}">
        <p14:creationId xmlns:p14="http://schemas.microsoft.com/office/powerpoint/2010/main" val="1265380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218296"/>
            <a:ext cx="5486400" cy="413926"/>
          </a:xfrm>
        </p:spPr>
        <p:txBody>
          <a:bodyPr>
            <a:normAutofit fontScale="92500" lnSpcReduction="20000"/>
          </a:bodyPr>
          <a:lstStyle/>
          <a:p>
            <a:r>
              <a:rPr lang="en-US" dirty="0" smtClean="0"/>
              <a:t>Antietam, Md.  Dead on battlefield.  September 1862.  Alexander Gardner, photographer.</a:t>
            </a:r>
            <a:endParaRPr lang="en-US" dirty="0"/>
          </a:p>
        </p:txBody>
      </p:sp>
      <p:pic>
        <p:nvPicPr>
          <p:cNvPr id="5" name="Picture 4"/>
          <p:cNvPicPr>
            <a:picLocks noChangeAspect="1"/>
          </p:cNvPicPr>
          <p:nvPr/>
        </p:nvPicPr>
        <p:blipFill>
          <a:blip r:embed="rId2"/>
          <a:stretch>
            <a:fillRect/>
          </a:stretch>
        </p:blipFill>
        <p:spPr>
          <a:xfrm>
            <a:off x="684563" y="-134244"/>
            <a:ext cx="7932928" cy="63525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992518"/>
            <a:ext cx="5486400" cy="395111"/>
          </a:xfrm>
        </p:spPr>
        <p:txBody>
          <a:bodyPr>
            <a:normAutofit fontScale="85000" lnSpcReduction="20000"/>
          </a:bodyPr>
          <a:lstStyle/>
          <a:p>
            <a:r>
              <a:rPr lang="en-US" dirty="0" smtClean="0"/>
              <a:t>Antietam, Md.  Confederate dead in a ditch on the right wing used as a rifle pit.   September 1862.  Alexander Gardner, photographer.</a:t>
            </a:r>
            <a:endParaRPr lang="en-US" dirty="0"/>
          </a:p>
        </p:txBody>
      </p:sp>
      <p:pic>
        <p:nvPicPr>
          <p:cNvPr id="5" name="Picture 4"/>
          <p:cNvPicPr>
            <a:picLocks noChangeAspect="1"/>
          </p:cNvPicPr>
          <p:nvPr/>
        </p:nvPicPr>
        <p:blipFill>
          <a:blip r:embed="rId2"/>
          <a:stretch>
            <a:fillRect/>
          </a:stretch>
        </p:blipFill>
        <p:spPr>
          <a:xfrm>
            <a:off x="-89408" y="986409"/>
            <a:ext cx="9233408" cy="381419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879629"/>
            <a:ext cx="5486400" cy="799629"/>
          </a:xfrm>
        </p:spPr>
        <p:txBody>
          <a:bodyPr/>
          <a:lstStyle/>
          <a:p>
            <a:r>
              <a:rPr lang="en-US" dirty="0" smtClean="0"/>
              <a:t>Antietam, Md.   Confederate dead in a ditch on the right wing.   September 1862.  Alexander Gardner, photographer.</a:t>
            </a:r>
            <a:endParaRPr lang="en-US" dirty="0"/>
          </a:p>
        </p:txBody>
      </p:sp>
      <p:pic>
        <p:nvPicPr>
          <p:cNvPr id="5" name="Picture 4"/>
          <p:cNvPicPr>
            <a:picLocks noChangeAspect="1"/>
          </p:cNvPicPr>
          <p:nvPr/>
        </p:nvPicPr>
        <p:blipFill>
          <a:blip r:embed="rId2"/>
          <a:stretch>
            <a:fillRect/>
          </a:stretch>
        </p:blipFill>
        <p:spPr>
          <a:xfrm>
            <a:off x="40640" y="612775"/>
            <a:ext cx="9103360" cy="385826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17600" y="701682"/>
            <a:ext cx="7560733" cy="5632311"/>
          </a:xfrm>
          <a:prstGeom prst="rect">
            <a:avLst/>
          </a:prstGeom>
        </p:spPr>
        <p:txBody>
          <a:bodyPr wrap="square">
            <a:spAutoFit/>
          </a:bodyPr>
          <a:lstStyle/>
          <a:p>
            <a:r>
              <a:rPr lang="en-US" sz="2000" i="1" dirty="0"/>
              <a:t>“Mr. Brady has done something to bring home to us the terrible reality and earnestness of war.  If he has not brought bodies and laid them in our dooryards and along the streets, he has done something very like it.  At the door of his gallery hangs a little placard, ‘The Dead of Antietam.’  Crowds of people are constantly going up the stairs; follow them, and you find them bending over photographic views of that fearful battle-field, taken immediately after the action.  Of all objects of horror one would think the battle-field should stand preeminent, that it should bear away the palm of repulsiveness.  But, on the contrary, there is a terrible fascination about it that draws one near these pictures, and makes him loth to leave them.  You will see hushed, </a:t>
            </a:r>
            <a:r>
              <a:rPr lang="en-US" sz="2000" i="1" dirty="0" smtClean="0"/>
              <a:t>reverent </a:t>
            </a:r>
            <a:r>
              <a:rPr lang="en-US" sz="2000" i="1" dirty="0"/>
              <a:t>groups standing around these weird copies of carnage, bending down to look in the pale faces of the dead, chained by the strange spell that dwells in dead men’s eyes.  It seems somewhat singular that the same sun that looked down on the faces of the slain blistering them, blotting out from the bodies all semblance to humanity, and hastening corruption, should have thus caught their features upon canvas and given them perpetuity forever.  </a:t>
            </a:r>
            <a:r>
              <a:rPr lang="en-US" sz="2000" dirty="0"/>
              <a:t> </a:t>
            </a:r>
            <a:r>
              <a:rPr lang="en-US" sz="2000" i="1" dirty="0"/>
              <a:t>But so it is.</a:t>
            </a:r>
            <a:r>
              <a:rPr lang="en-US" sz="2000" dirty="0" smtClean="0"/>
              <a:t>”  --NY Times, October 20, 1862</a:t>
            </a:r>
            <a:endParaRPr lang="en-US" sz="2000" dirty="0"/>
          </a:p>
        </p:txBody>
      </p:sp>
    </p:spTree>
    <p:extLst>
      <p:ext uri="{BB962C8B-B14F-4D97-AF65-F5344CB8AC3E}">
        <p14:creationId xmlns:p14="http://schemas.microsoft.com/office/powerpoint/2010/main" val="1836086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4126" y="871385"/>
            <a:ext cx="2540000" cy="3708400"/>
          </a:xfrm>
          <a:prstGeom prst="rect">
            <a:avLst/>
          </a:prstGeom>
        </p:spPr>
      </p:pic>
      <p:sp>
        <p:nvSpPr>
          <p:cNvPr id="3" name="Title 2"/>
          <p:cNvSpPr>
            <a:spLocks noGrp="1"/>
          </p:cNvSpPr>
          <p:nvPr>
            <p:ph type="title"/>
          </p:nvPr>
        </p:nvSpPr>
        <p:spPr>
          <a:xfrm>
            <a:off x="1792288" y="4800599"/>
            <a:ext cx="5486400" cy="1083733"/>
          </a:xfrm>
        </p:spPr>
        <p:txBody>
          <a:bodyPr>
            <a:normAutofit/>
          </a:bodyPr>
          <a:lstStyle/>
          <a:p>
            <a:r>
              <a:rPr lang="en-US" dirty="0" smtClean="0"/>
              <a:t>Finding the Meaning of the Nation in the Hospital:  Louisa May Alcott and Women Nurses during the Civil War </a:t>
            </a:r>
            <a:endParaRPr lang="en-US" dirty="0"/>
          </a:p>
        </p:txBody>
      </p:sp>
      <p:sp>
        <p:nvSpPr>
          <p:cNvPr id="4" name="Picture Placeholder 3"/>
          <p:cNvSpPr>
            <a:spLocks noGrp="1"/>
          </p:cNvSpPr>
          <p:nvPr>
            <p:ph type="pic" idx="1"/>
          </p:nvPr>
        </p:nvSpPr>
        <p:spPr/>
      </p:sp>
      <p:sp>
        <p:nvSpPr>
          <p:cNvPr id="5" name="Text Placeholder 4"/>
          <p:cNvSpPr>
            <a:spLocks noGrp="1"/>
          </p:cNvSpPr>
          <p:nvPr>
            <p:ph type="body" sz="half" idx="2"/>
          </p:nvPr>
        </p:nvSpPr>
        <p:spPr>
          <a:xfrm>
            <a:off x="1864632" y="5884332"/>
            <a:ext cx="5486400" cy="804862"/>
          </a:xfrm>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dirty="0" smtClean="0"/>
              <a:t>Questions for consideration</a:t>
            </a:r>
            <a:endParaRPr lang="en-US" sz="3200" dirty="0"/>
          </a:p>
        </p:txBody>
      </p:sp>
      <p:sp>
        <p:nvSpPr>
          <p:cNvPr id="7" name="Content Placeholder 6"/>
          <p:cNvSpPr>
            <a:spLocks noGrp="1"/>
          </p:cNvSpPr>
          <p:nvPr>
            <p:ph idx="1"/>
          </p:nvPr>
        </p:nvSpPr>
        <p:spPr/>
        <p:txBody>
          <a:bodyPr>
            <a:normAutofit fontScale="92500"/>
          </a:bodyPr>
          <a:lstStyle/>
          <a:p>
            <a:r>
              <a:rPr lang="en-US" dirty="0"/>
              <a:t>H</a:t>
            </a:r>
            <a:r>
              <a:rPr lang="en-US" dirty="0" smtClean="0"/>
              <a:t>ow did Americans make sense of their catastrophic losses during the Civil War?  What cultural and social resources did they draw upon?  </a:t>
            </a:r>
          </a:p>
          <a:p>
            <a:r>
              <a:rPr lang="en-US" dirty="0" smtClean="0"/>
              <a:t>How might we write a cultural and social history of death in wartime?  How have attitudes toward death been similar or different in other wars?  </a:t>
            </a:r>
            <a:endParaRPr lang="en-US" dirty="0"/>
          </a:p>
          <a:p>
            <a:r>
              <a:rPr lang="en-US" dirty="0" smtClean="0"/>
              <a:t>What seems universal about attitudes to death during the Civil War?  What seems particular to the Civil War?  </a:t>
            </a:r>
            <a:endParaRPr lang="en-US" dirty="0"/>
          </a:p>
        </p:txBody>
      </p:sp>
    </p:spTree>
    <p:extLst>
      <p:ext uri="{BB962C8B-B14F-4D97-AF65-F5344CB8AC3E}">
        <p14:creationId xmlns:p14="http://schemas.microsoft.com/office/powerpoint/2010/main" val="3848660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118662"/>
            <a:ext cx="5486400" cy="417180"/>
          </a:xfrm>
        </p:spPr>
        <p:txBody>
          <a:bodyPr>
            <a:normAutofit/>
          </a:bodyPr>
          <a:lstStyle/>
          <a:p>
            <a:r>
              <a:rPr lang="en-US" dirty="0" smtClean="0"/>
              <a:t>Hospital Scene</a:t>
            </a:r>
            <a:endParaRPr lang="en-US" dirty="0"/>
          </a:p>
        </p:txBody>
      </p:sp>
      <p:pic>
        <p:nvPicPr>
          <p:cNvPr id="5" name="Picture 4"/>
          <p:cNvPicPr>
            <a:picLocks noChangeAspect="1"/>
          </p:cNvPicPr>
          <p:nvPr/>
        </p:nvPicPr>
        <p:blipFill>
          <a:blip r:embed="rId2"/>
          <a:stretch>
            <a:fillRect/>
          </a:stretch>
        </p:blipFill>
        <p:spPr>
          <a:xfrm>
            <a:off x="778802" y="0"/>
            <a:ext cx="7620000" cy="5905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803458"/>
            <a:ext cx="5486400" cy="368742"/>
          </a:xfrm>
        </p:spPr>
        <p:txBody>
          <a:bodyPr/>
          <a:lstStyle/>
          <a:p>
            <a:r>
              <a:rPr lang="en-US" dirty="0" smtClean="0"/>
              <a:t>Hospital Scene</a:t>
            </a:r>
            <a:endParaRPr lang="en-US" dirty="0"/>
          </a:p>
        </p:txBody>
      </p:sp>
      <p:pic>
        <p:nvPicPr>
          <p:cNvPr id="5" name="Picture 4"/>
          <p:cNvPicPr>
            <a:picLocks noChangeAspect="1"/>
          </p:cNvPicPr>
          <p:nvPr/>
        </p:nvPicPr>
        <p:blipFill>
          <a:blip r:embed="rId2"/>
          <a:stretch>
            <a:fillRect/>
          </a:stretch>
        </p:blipFill>
        <p:spPr>
          <a:xfrm>
            <a:off x="1070801" y="350838"/>
            <a:ext cx="6350000" cy="5016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s_c25_44202211.jpg"/>
          <p:cNvPicPr>
            <a:picLocks noGrp="1" noChangeAspect="1"/>
          </p:cNvPicPr>
          <p:nvPr>
            <p:ph type="pic" idx="1"/>
          </p:nvPr>
        </p:nvPicPr>
        <p:blipFill>
          <a:blip r:embed="rId2">
            <a:extLst>
              <a:ext uri="{28A0092B-C50C-407E-A947-70E740481C1C}">
                <a14:useLocalDpi xmlns:a14="http://schemas.microsoft.com/office/drawing/2010/main" val="0"/>
              </a:ext>
            </a:extLst>
          </a:blip>
          <a:srcRect l="3111" r="3111"/>
          <a:stretch>
            <a:fillRect/>
          </a:stretch>
        </p:blipFill>
        <p:spPr/>
      </p:pic>
      <p:sp>
        <p:nvSpPr>
          <p:cNvPr id="4" name="Text Placeholder 3"/>
          <p:cNvSpPr>
            <a:spLocks noGrp="1"/>
          </p:cNvSpPr>
          <p:nvPr>
            <p:ph type="body" sz="half" idx="2"/>
          </p:nvPr>
        </p:nvSpPr>
        <p:spPr/>
        <p:txBody>
          <a:bodyPr/>
          <a:lstStyle/>
          <a:p>
            <a:r>
              <a:rPr lang="en-US" dirty="0" smtClean="0"/>
              <a:t>Nurse Anne Bell with wounded soldiers in a Union hospital, c. 1863.  </a:t>
            </a:r>
            <a:endParaRPr lang="en-US" dirty="0"/>
          </a:p>
        </p:txBody>
      </p:sp>
    </p:spTree>
    <p:extLst>
      <p:ext uri="{BB962C8B-B14F-4D97-AF65-F5344CB8AC3E}">
        <p14:creationId xmlns:p14="http://schemas.microsoft.com/office/powerpoint/2010/main" val="293580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452406"/>
            <a:ext cx="5486400" cy="405593"/>
          </a:xfrm>
        </p:spPr>
        <p:txBody>
          <a:bodyPr>
            <a:normAutofit/>
          </a:bodyPr>
          <a:lstStyle/>
          <a:p>
            <a:r>
              <a:rPr lang="en-US" dirty="0" smtClean="0"/>
              <a:t>Hospital Scene</a:t>
            </a:r>
            <a:endParaRPr lang="en-US" dirty="0"/>
          </a:p>
        </p:txBody>
      </p:sp>
      <p:pic>
        <p:nvPicPr>
          <p:cNvPr id="5" name="Picture 4"/>
          <p:cNvPicPr>
            <a:picLocks noChangeAspect="1"/>
          </p:cNvPicPr>
          <p:nvPr/>
        </p:nvPicPr>
        <p:blipFill>
          <a:blip r:embed="rId2"/>
          <a:stretch>
            <a:fillRect/>
          </a:stretch>
        </p:blipFill>
        <p:spPr>
          <a:xfrm>
            <a:off x="812765" y="0"/>
            <a:ext cx="7620000" cy="6146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032500"/>
            <a:ext cx="5486400" cy="466260"/>
          </a:xfrm>
        </p:spPr>
        <p:txBody>
          <a:bodyPr/>
          <a:lstStyle/>
          <a:p>
            <a:r>
              <a:rPr lang="en-US" dirty="0" smtClean="0"/>
              <a:t>"Our Heroines," Thomas Nast in Harper's Weekly, April 9, 1864</a:t>
            </a:r>
            <a:endParaRPr lang="en-US" dirty="0"/>
          </a:p>
        </p:txBody>
      </p:sp>
      <p:pic>
        <p:nvPicPr>
          <p:cNvPr id="5" name="Picture 4"/>
          <p:cNvPicPr>
            <a:picLocks noChangeAspect="1"/>
          </p:cNvPicPr>
          <p:nvPr/>
        </p:nvPicPr>
        <p:blipFill>
          <a:blip r:embed="rId2"/>
          <a:stretch>
            <a:fillRect/>
          </a:stretch>
        </p:blipFill>
        <p:spPr>
          <a:xfrm>
            <a:off x="120510" y="0"/>
            <a:ext cx="8890000" cy="6032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t>Some Elements of a “Good Death” during the Civil War </a:t>
            </a:r>
            <a:endParaRPr lang="en-US" sz="2800" dirty="0"/>
          </a:p>
        </p:txBody>
      </p:sp>
      <p:sp>
        <p:nvSpPr>
          <p:cNvPr id="6" name="Content Placeholder 5"/>
          <p:cNvSpPr>
            <a:spLocks noGrp="1"/>
          </p:cNvSpPr>
          <p:nvPr>
            <p:ph idx="1"/>
          </p:nvPr>
        </p:nvSpPr>
        <p:spPr/>
        <p:txBody>
          <a:bodyPr/>
          <a:lstStyle/>
          <a:p>
            <a:r>
              <a:rPr lang="en-US" dirty="0" smtClean="0"/>
              <a:t>Being able to communicate “last words”; </a:t>
            </a:r>
          </a:p>
          <a:p>
            <a:r>
              <a:rPr lang="en-US" dirty="0" smtClean="0"/>
              <a:t>Having loved ones at one’s bedside; </a:t>
            </a:r>
          </a:p>
          <a:p>
            <a:r>
              <a:rPr lang="en-US" dirty="0" smtClean="0"/>
              <a:t>Having a chaplain help in a final reconciliation with God; </a:t>
            </a:r>
          </a:p>
          <a:p>
            <a:r>
              <a:rPr lang="en-US" dirty="0" smtClean="0"/>
              <a:t>Dying at home.  </a:t>
            </a:r>
          </a:p>
          <a:p>
            <a:endParaRPr lang="en-US" dirty="0" smtClean="0"/>
          </a:p>
          <a:p>
            <a:endParaRPr lang="en-US" dirty="0" smtClean="0"/>
          </a:p>
        </p:txBody>
      </p:sp>
    </p:spTree>
    <p:extLst>
      <p:ext uri="{BB962C8B-B14F-4D97-AF65-F5344CB8AC3E}">
        <p14:creationId xmlns:p14="http://schemas.microsoft.com/office/powerpoint/2010/main" val="3772436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033" y="158221"/>
            <a:ext cx="8229600" cy="646112"/>
          </a:xfrm>
        </p:spPr>
        <p:txBody>
          <a:bodyPr>
            <a:normAutofit/>
          </a:bodyPr>
          <a:lstStyle/>
          <a:p>
            <a:r>
              <a:rPr lang="en-US" sz="2000" dirty="0"/>
              <a:t>THE NEW YORK TIMES, New York, October 20, 1862</a:t>
            </a:r>
          </a:p>
        </p:txBody>
      </p:sp>
      <p:pic>
        <p:nvPicPr>
          <p:cNvPr id="4" name="Content Placeholder 3"/>
          <p:cNvPicPr>
            <a:picLocks noGrp="1" noChangeAspect="1"/>
          </p:cNvPicPr>
          <p:nvPr>
            <p:ph idx="1"/>
          </p:nvPr>
        </p:nvPicPr>
        <p:blipFill>
          <a:blip r:embed="rId2"/>
          <a:srcRect l="-63644" r="-63644"/>
          <a:stretch>
            <a:fillRect/>
          </a:stretch>
        </p:blipFill>
        <p:spPr>
          <a:xfrm>
            <a:off x="90867" y="776160"/>
            <a:ext cx="9412966" cy="5944257"/>
          </a:xfrm>
        </p:spPr>
      </p:pic>
    </p:spTree>
    <p:extLst>
      <p:ext uri="{BB962C8B-B14F-4D97-AF65-F5344CB8AC3E}">
        <p14:creationId xmlns:p14="http://schemas.microsoft.com/office/powerpoint/2010/main" val="1609661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769524"/>
            <a:ext cx="5486400" cy="402676"/>
          </a:xfrm>
        </p:spPr>
        <p:txBody>
          <a:bodyPr/>
          <a:lstStyle/>
          <a:p>
            <a:r>
              <a:rPr lang="en-US" dirty="0" smtClean="0"/>
              <a:t>Abraham Lincoln at Antietam,1862</a:t>
            </a:r>
            <a:endParaRPr lang="en-US" dirty="0"/>
          </a:p>
        </p:txBody>
      </p:sp>
      <p:pic>
        <p:nvPicPr>
          <p:cNvPr id="5" name="Picture 4"/>
          <p:cNvPicPr>
            <a:picLocks noChangeAspect="1"/>
          </p:cNvPicPr>
          <p:nvPr/>
        </p:nvPicPr>
        <p:blipFill>
          <a:blip r:embed="rId2"/>
          <a:stretch>
            <a:fillRect/>
          </a:stretch>
        </p:blipFill>
        <p:spPr>
          <a:xfrm>
            <a:off x="183658" y="-636991"/>
            <a:ext cx="8747125" cy="640651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ncoln-family-in-1861-PGA---Buttre--Lincoln-family...-(D-size)...-painting-artwork-print.jpg"/>
          <p:cNvPicPr>
            <a:picLocks noChangeAspect="1"/>
          </p:cNvPicPr>
          <p:nvPr/>
        </p:nvPicPr>
        <p:blipFill>
          <a:blip r:embed="rId2"/>
          <a:stretch>
            <a:fillRect/>
          </a:stretch>
        </p:blipFill>
        <p:spPr>
          <a:xfrm>
            <a:off x="673100" y="573088"/>
            <a:ext cx="8128000" cy="5842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rot="10800000" flipV="1">
            <a:off x="1792288" y="6637821"/>
            <a:ext cx="5486400" cy="220179"/>
          </a:xfrm>
        </p:spPr>
        <p:txBody>
          <a:bodyPr>
            <a:normAutofit fontScale="70000" lnSpcReduction="20000"/>
          </a:bodyPr>
          <a:lstStyle/>
          <a:p>
            <a:r>
              <a:rPr lang="en-US" dirty="0" smtClean="0"/>
              <a:t>Abraham Lincoln to Fanny McCullough of Bloomington, Illinois, December 23, 1862.</a:t>
            </a:r>
            <a:endParaRPr lang="en-US" dirty="0"/>
          </a:p>
        </p:txBody>
      </p:sp>
      <p:pic>
        <p:nvPicPr>
          <p:cNvPr id="5" name="Picture 4"/>
          <p:cNvPicPr>
            <a:picLocks noChangeAspect="1"/>
          </p:cNvPicPr>
          <p:nvPr/>
        </p:nvPicPr>
        <p:blipFill>
          <a:blip r:embed="rId2"/>
          <a:stretch>
            <a:fillRect/>
          </a:stretch>
        </p:blipFill>
        <p:spPr>
          <a:xfrm>
            <a:off x="1792288" y="-75907"/>
            <a:ext cx="5432425" cy="671372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rsongsh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21937"/>
          </a:xfrm>
          <a:prstGeom prst="rect">
            <a:avLst/>
          </a:prstGeom>
        </p:spPr>
      </p:pic>
    </p:spTree>
    <p:extLst>
      <p:ext uri="{BB962C8B-B14F-4D97-AF65-F5344CB8AC3E}">
        <p14:creationId xmlns:p14="http://schemas.microsoft.com/office/powerpoint/2010/main" val="378646002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sp>
        <p:nvSpPr>
          <p:cNvPr id="5" name="Rectangle 4"/>
          <p:cNvSpPr/>
          <p:nvPr/>
        </p:nvSpPr>
        <p:spPr>
          <a:xfrm>
            <a:off x="1329267" y="537782"/>
            <a:ext cx="6604000" cy="5909311"/>
          </a:xfrm>
          <a:prstGeom prst="rect">
            <a:avLst/>
          </a:prstGeom>
        </p:spPr>
        <p:txBody>
          <a:bodyPr wrap="square">
            <a:spAutoFit/>
          </a:bodyPr>
          <a:lstStyle/>
          <a:p>
            <a:r>
              <a:rPr lang="en-US" dirty="0"/>
              <a:t>Dear Fanny</a:t>
            </a:r>
          </a:p>
          <a:p>
            <a:r>
              <a:rPr lang="en-US" dirty="0"/>
              <a:t> </a:t>
            </a:r>
          </a:p>
          <a:p>
            <a:r>
              <a:rPr lang="en-US" dirty="0"/>
              <a:t>It is with deep grief that I learn of the death of your kind and brave father; and, especially, that it is affecting your young heart beyond what is common in such cases.  In this sad world of ours, sorrow comes to all; and, to the young, it comes with bitterest agony, because it takes them unawares.  The older have learned to ever expect it.  I am anxious to afford some alleviation of your present distress.  Perfect relief is not possible, except with time.  You can not now realize that you will ever feel better.  Is not this so?  And yet it is a mistake.  You are sure to be happy again.   To know this, which is certainly true, will make you some less miserable now.  I have had experiences enough to know what I say; and you need only to believe it, to feel better at once.  The memory of your dear Father, instead of an agony, will yet be a sad sweet feeling in your heart, of a purer, and holier sort than you have known before.   Please present my kind regards to your afflicted mother.   </a:t>
            </a:r>
          </a:p>
          <a:p>
            <a:r>
              <a:rPr lang="en-US" dirty="0"/>
              <a:t> </a:t>
            </a:r>
          </a:p>
          <a:p>
            <a:r>
              <a:rPr lang="en-US" dirty="0"/>
              <a:t>Your sincere friend, </a:t>
            </a:r>
          </a:p>
          <a:p>
            <a:r>
              <a:rPr lang="en-US" dirty="0"/>
              <a:t> </a:t>
            </a:r>
          </a:p>
          <a:p>
            <a:r>
              <a:rPr lang="en-US" dirty="0"/>
              <a:t>A. Lincoln</a:t>
            </a:r>
          </a:p>
        </p:txBody>
      </p:sp>
    </p:spTree>
    <p:extLst>
      <p:ext uri="{BB962C8B-B14F-4D97-AF65-F5344CB8AC3E}">
        <p14:creationId xmlns:p14="http://schemas.microsoft.com/office/powerpoint/2010/main" val="207989745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6929"/>
            <a:ext cx="9144000" cy="5940088"/>
          </a:xfrm>
          <a:prstGeom prst="rect">
            <a:avLst/>
          </a:prstGeom>
        </p:spPr>
        <p:txBody>
          <a:bodyPr wrap="square">
            <a:spAutoFit/>
          </a:bodyPr>
          <a:lstStyle/>
          <a:p>
            <a:r>
              <a:rPr lang="en-US" sz="2000" b="1" dirty="0"/>
              <a:t>The Gettysburg Address</a:t>
            </a:r>
            <a:endParaRPr lang="en-US" sz="2000" dirty="0"/>
          </a:p>
          <a:p>
            <a:r>
              <a:rPr lang="en-US" sz="2000" dirty="0"/>
              <a:t>Four score and seven years ago our fathers brought forth on this continent a new nation, conceived in liberty and dedicated to the proposition that all men are created equal. Now we are engaged in a great civil war, testing whether that nation or any nation so conceived and so dedicated can long endure. We are met on a great battlefield of that war. We have come to dedicate a portion of that field as a final resting-place for those who here gave their lives that that nation might live. It is altogether fitting and proper that we should do this. But in a larger sense, we cannot dedicate, we cannot consecrate, we cannot hallow this </a:t>
            </a:r>
            <a:r>
              <a:rPr lang="en-US" sz="2000" dirty="0" err="1"/>
              <a:t>ground.The</a:t>
            </a:r>
            <a:r>
              <a:rPr lang="en-US" sz="2000" dirty="0"/>
              <a:t> brave men, living and dead who struggled here have consecrated it far above our poor power to add or detract. The world will little note nor long remember what we say here, but it can never forget what they did here. It is for us the living rather to be dedicated here to the unfinished work which they who fought here have thus far so nobly advanced. It is rather for us to be here dedicated to the great task remaining before us — that from these honored dead we take increased devotion to that cause for which they gave the last full measure of devotion—that we here highly resolve that these dead shall not have died in vain, that this nation under God shall have a new birth of freedom, and that government of the people, by the people, for the people shall not perish from the earth.</a:t>
            </a:r>
          </a:p>
        </p:txBody>
      </p:sp>
    </p:spTree>
    <p:extLst>
      <p:ext uri="{BB962C8B-B14F-4D97-AF65-F5344CB8AC3E}">
        <p14:creationId xmlns:p14="http://schemas.microsoft.com/office/powerpoint/2010/main" val="20321217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28181" y="376736"/>
            <a:ext cx="3810000" cy="11595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04316" y="-5927339"/>
            <a:ext cx="3810000" cy="11595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smtClean="0"/>
              <a:t>Consolation and the Civil War</a:t>
            </a:r>
            <a:endParaRPr lang="en-US" sz="3200" dirty="0"/>
          </a:p>
        </p:txBody>
      </p:sp>
      <p:sp>
        <p:nvSpPr>
          <p:cNvPr id="6" name="Content Placeholder 5"/>
          <p:cNvSpPr>
            <a:spLocks noGrp="1"/>
          </p:cNvSpPr>
          <p:nvPr>
            <p:ph idx="1"/>
          </p:nvPr>
        </p:nvSpPr>
        <p:spPr/>
        <p:txBody>
          <a:bodyPr/>
          <a:lstStyle/>
          <a:p>
            <a:r>
              <a:rPr lang="en-US" dirty="0" smtClean="0"/>
              <a:t>The emergence of a culture of consolation; </a:t>
            </a:r>
          </a:p>
          <a:p>
            <a:r>
              <a:rPr lang="en-US" dirty="0" smtClean="0"/>
              <a:t>The assumption that the main meaning of the war “sacrifice”;</a:t>
            </a:r>
          </a:p>
          <a:p>
            <a:r>
              <a:rPr lang="en-US" dirty="0" smtClean="0"/>
              <a:t>Challenges to a providential view of war;</a:t>
            </a:r>
          </a:p>
          <a:p>
            <a:r>
              <a:rPr lang="en-US" dirty="0" smtClean="0"/>
              <a:t>The impossibility of meaninglessness:  clinging to meaning during the Civil War</a:t>
            </a:r>
            <a:endParaRPr lang="en-US" dirty="0"/>
          </a:p>
        </p:txBody>
      </p:sp>
    </p:spTree>
    <p:extLst>
      <p:ext uri="{BB962C8B-B14F-4D97-AF65-F5344CB8AC3E}">
        <p14:creationId xmlns:p14="http://schemas.microsoft.com/office/powerpoint/2010/main" val="1799994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10" name="Picture Placeholder 9" descr="1998-2.105.66_page_bw.jpg"/>
          <p:cNvPicPr>
            <a:picLocks noGrp="1" noChangeAspect="1"/>
          </p:cNvPicPr>
          <p:nvPr>
            <p:ph type="pic" idx="1"/>
          </p:nvPr>
        </p:nvPicPr>
        <p:blipFill>
          <a:blip r:embed="rId2"/>
          <a:srcRect l="-51843" r="-51843"/>
          <a:stretch>
            <a:fillRect/>
          </a:stretch>
        </p:blipFill>
        <p:spPr/>
      </p:pic>
      <p:pic>
        <p:nvPicPr>
          <p:cNvPr id="11" name="Picture 10"/>
          <p:cNvPicPr>
            <a:picLocks noChangeAspect="1"/>
          </p:cNvPicPr>
          <p:nvPr/>
        </p:nvPicPr>
        <p:blipFill>
          <a:blip r:embed="rId3"/>
          <a:srcRect l="7236" t="4737" r="7236" b="4737"/>
          <a:stretch>
            <a:fillRect/>
          </a:stretch>
        </p:blipFill>
        <p:spPr>
          <a:xfrm>
            <a:off x="2459799" y="27432"/>
            <a:ext cx="4224402" cy="683056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7340"/>
            <a:ext cx="9103360" cy="71653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378240"/>
            <a:ext cx="5486400" cy="479759"/>
          </a:xfrm>
        </p:spPr>
        <p:txBody>
          <a:bodyPr>
            <a:normAutofit lnSpcReduction="10000"/>
          </a:bodyPr>
          <a:lstStyle/>
          <a:p>
            <a:r>
              <a:rPr lang="en-US" dirty="0" smtClean="0"/>
              <a:t>"The War--Making </a:t>
            </a:r>
            <a:r>
              <a:rPr lang="en-US" dirty="0" err="1" smtClean="0"/>
              <a:t>Havelocks</a:t>
            </a:r>
            <a:r>
              <a:rPr lang="en-US" dirty="0" smtClean="0"/>
              <a:t> for the Volunteers," Winslow Homer in Harper's Weekly, June 29, 1861</a:t>
            </a:r>
            <a:endParaRPr lang="en-US" dirty="0"/>
          </a:p>
        </p:txBody>
      </p:sp>
      <p:pic>
        <p:nvPicPr>
          <p:cNvPr id="5" name="Picture 4"/>
          <p:cNvPicPr>
            <a:picLocks noChangeAspect="1"/>
          </p:cNvPicPr>
          <p:nvPr/>
        </p:nvPicPr>
        <p:blipFill>
          <a:blip r:embed="rId2"/>
          <a:stretch>
            <a:fillRect/>
          </a:stretch>
        </p:blipFill>
        <p:spPr>
          <a:xfrm>
            <a:off x="2419647" y="62784"/>
            <a:ext cx="4267200" cy="631545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7170" y="0"/>
            <a:ext cx="5822823" cy="681380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_2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746" y="0"/>
            <a:ext cx="8482375" cy="6858000"/>
          </a:xfrm>
          <a:prstGeom prst="rect">
            <a:avLst/>
          </a:prstGeom>
        </p:spPr>
      </p:pic>
    </p:spTree>
    <p:extLst>
      <p:ext uri="{BB962C8B-B14F-4D97-AF65-F5344CB8AC3E}">
        <p14:creationId xmlns:p14="http://schemas.microsoft.com/office/powerpoint/2010/main" val="2416216323"/>
      </p:ext>
    </p:extLst>
  </p:cSld>
  <p:clrMapOvr>
    <a:masterClrMapping/>
  </p:clrMapOvr>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4089</TotalTime>
  <Words>1125</Words>
  <Application>Microsoft Macintosh PowerPoint</Application>
  <PresentationFormat>On-screen Show (4:3)</PresentationFormat>
  <Paragraphs>55</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Black</vt:lpstr>
      <vt:lpstr>PowerPoint Presentation</vt:lpstr>
      <vt:lpstr>An important cultural task attached to war--</vt:lpstr>
      <vt:lpstr>Questions for consideration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Soldier’s Dream of Home” envelope</vt:lpstr>
      <vt:lpstr>PowerPoint Presentation</vt:lpstr>
      <vt:lpstr>Photography as a Rupture in the Sentimental War</vt:lpstr>
      <vt:lpstr>PowerPoint Presentation</vt:lpstr>
      <vt:lpstr>PowerPoint Presentation</vt:lpstr>
      <vt:lpstr>Antietam, Md. Bodies of Confederate Dead gathered for burial.  Alexander Gardner, photographer.  September 1862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 the Meaning of the Nation in the Hospital:  Louisa May Alcott and Women Nurses during the Civil War </vt:lpstr>
      <vt:lpstr>PowerPoint Presentation</vt:lpstr>
      <vt:lpstr>PowerPoint Presentation</vt:lpstr>
      <vt:lpstr>PowerPoint Presentation</vt:lpstr>
      <vt:lpstr>PowerPoint Presentation</vt:lpstr>
      <vt:lpstr>PowerPoint Presentation</vt:lpstr>
      <vt:lpstr>Some Elements of a “Good Death” during the Civil War </vt:lpstr>
      <vt:lpstr>THE NEW YORK TIMES, New York, October 20, 1862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Consolation and the Civil War</vt:lpstr>
    </vt:vector>
  </TitlesOfParts>
  <Company>UC Irvine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Kazumo Washizuka</cp:lastModifiedBy>
  <cp:revision>129</cp:revision>
  <dcterms:created xsi:type="dcterms:W3CDTF">2012-02-24T02:01:42Z</dcterms:created>
  <dcterms:modified xsi:type="dcterms:W3CDTF">2015-01-09T19:57:40Z</dcterms:modified>
</cp:coreProperties>
</file>