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5" r:id="rId2"/>
    <p:sldId id="297" r:id="rId3"/>
    <p:sldId id="296" r:id="rId4"/>
    <p:sldId id="256" r:id="rId5"/>
    <p:sldId id="290" r:id="rId6"/>
    <p:sldId id="269" r:id="rId7"/>
    <p:sldId id="257" r:id="rId8"/>
    <p:sldId id="267" r:id="rId9"/>
    <p:sldId id="259" r:id="rId10"/>
    <p:sldId id="265" r:id="rId11"/>
    <p:sldId id="266" r:id="rId12"/>
    <p:sldId id="292" r:id="rId13"/>
    <p:sldId id="299" r:id="rId14"/>
    <p:sldId id="278" r:id="rId15"/>
    <p:sldId id="282" r:id="rId16"/>
    <p:sldId id="279" r:id="rId17"/>
    <p:sldId id="281" r:id="rId18"/>
    <p:sldId id="268" r:id="rId19"/>
    <p:sldId id="280" r:id="rId20"/>
    <p:sldId id="287" r:id="rId21"/>
    <p:sldId id="283" r:id="rId22"/>
    <p:sldId id="284" r:id="rId23"/>
    <p:sldId id="285" r:id="rId24"/>
    <p:sldId id="273" r:id="rId25"/>
    <p:sldId id="272" r:id="rId26"/>
    <p:sldId id="271" r:id="rId27"/>
    <p:sldId id="300" r:id="rId28"/>
    <p:sldId id="298" r:id="rId29"/>
    <p:sldId id="274" r:id="rId30"/>
    <p:sldId id="293" r:id="rId31"/>
    <p:sldId id="294" r:id="rId32"/>
    <p:sldId id="258" r:id="rId33"/>
    <p:sldId id="286" r:id="rId34"/>
    <p:sldId id="288" r:id="rId35"/>
    <p:sldId id="276" r:id="rId36"/>
    <p:sldId id="277" r:id="rId37"/>
    <p:sldId id="26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9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EFD5A7-EE0C-B44F-AF80-316F0BAFCC99}"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FD5A7-EE0C-B44F-AF80-316F0BAFCC99}"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FD5A7-EE0C-B44F-AF80-316F0BAFCC99}"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FD5A7-EE0C-B44F-AF80-316F0BAFCC99}"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EFD5A7-EE0C-B44F-AF80-316F0BAFCC99}"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EFD5A7-EE0C-B44F-AF80-316F0BAFCC99}"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EFD5A7-EE0C-B44F-AF80-316F0BAFCC99}" type="datetimeFigureOut">
              <a:rPr lang="en-US" smtClean="0"/>
              <a:t>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EFD5A7-EE0C-B44F-AF80-316F0BAFCC99}" type="datetimeFigureOut">
              <a:rPr lang="en-US" smtClean="0"/>
              <a:t>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FD5A7-EE0C-B44F-AF80-316F0BAFCC99}" type="datetimeFigureOut">
              <a:rPr lang="en-US" smtClean="0"/>
              <a:t>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EFD5A7-EE0C-B44F-AF80-316F0BAFCC99}"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EFD5A7-EE0C-B44F-AF80-316F0BAFCC99}"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FE887-0E96-884A-A1DD-FC049A85747B}"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FD5A7-EE0C-B44F-AF80-316F0BAFCC99}" type="datetimeFigureOut">
              <a:rPr lang="en-US" smtClean="0"/>
              <a:t>1/23/15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FE887-0E96-884A-A1DD-FC049A85747B}"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Relationship Id="rId3" Type="http://schemas.openxmlformats.org/officeDocument/2006/relationships/image" Target="../media/image20.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t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png"/><Relationship Id="rId1" Type="http://schemas.microsoft.com/office/2007/relationships/media" Target="../media/media1.mp3"/><Relationship Id="rId2" Type="http://schemas.openxmlformats.org/officeDocument/2006/relationships/audio" Target="../media/media1.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Love,War</a:t>
            </a:r>
            <a:r>
              <a:rPr lang="en-US" dirty="0" smtClean="0"/>
              <a:t>, and Memory</a:t>
            </a:r>
            <a:endParaRPr lang="en-US" dirty="0"/>
          </a:p>
        </p:txBody>
      </p:sp>
      <p:sp>
        <p:nvSpPr>
          <p:cNvPr id="3" name="Subtitle 2"/>
          <p:cNvSpPr>
            <a:spLocks noGrp="1"/>
          </p:cNvSpPr>
          <p:nvPr>
            <p:ph type="subTitle" idx="1"/>
          </p:nvPr>
        </p:nvSpPr>
        <p:spPr/>
        <p:txBody>
          <a:bodyPr/>
          <a:lstStyle/>
          <a:p>
            <a:r>
              <a:rPr lang="en-US" dirty="0" smtClean="0"/>
              <a:t>Robert Duncan, Ned </a:t>
            </a:r>
            <a:r>
              <a:rPr lang="en-US" dirty="0" err="1" smtClean="0"/>
              <a:t>Fahs</a:t>
            </a:r>
            <a:r>
              <a:rPr lang="en-US" dirty="0" smtClean="0"/>
              <a:t>, and the Crisis of World War II</a:t>
            </a:r>
            <a:endParaRPr lang="en-US" dirty="0"/>
          </a:p>
        </p:txBody>
      </p:sp>
    </p:spTree>
    <p:extLst>
      <p:ext uri="{BB962C8B-B14F-4D97-AF65-F5344CB8AC3E}">
        <p14:creationId xmlns:p14="http://schemas.microsoft.com/office/powerpoint/2010/main" val="25769239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962" y="0"/>
            <a:ext cx="5143500" cy="6858000"/>
          </a:xfrm>
          <a:prstGeom prst="rect">
            <a:avLst/>
          </a:prstGeom>
        </p:spPr>
      </p:pic>
    </p:spTree>
    <p:extLst>
      <p:ext uri="{BB962C8B-B14F-4D97-AF65-F5344CB8AC3E}">
        <p14:creationId xmlns:p14="http://schemas.microsoft.com/office/powerpoint/2010/main" val="10914360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433" y="0"/>
            <a:ext cx="5143500" cy="6858000"/>
          </a:xfrm>
          <a:prstGeom prst="rect">
            <a:avLst/>
          </a:prstGeom>
        </p:spPr>
      </p:pic>
    </p:spTree>
    <p:extLst>
      <p:ext uri="{BB962C8B-B14F-4D97-AF65-F5344CB8AC3E}">
        <p14:creationId xmlns:p14="http://schemas.microsoft.com/office/powerpoint/2010/main" val="31311130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400" y="0"/>
            <a:ext cx="5143500" cy="6858000"/>
          </a:xfrm>
          <a:prstGeom prst="rect">
            <a:avLst/>
          </a:prstGeom>
        </p:spPr>
      </p:pic>
    </p:spTree>
    <p:extLst>
      <p:ext uri="{BB962C8B-B14F-4D97-AF65-F5344CB8AC3E}">
        <p14:creationId xmlns:p14="http://schemas.microsoft.com/office/powerpoint/2010/main" val="18234762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32" y="137695"/>
            <a:ext cx="7690548" cy="5767911"/>
          </a:xfrm>
          <a:prstGeom prst="rect">
            <a:avLst/>
          </a:prstGeom>
        </p:spPr>
      </p:pic>
      <p:sp>
        <p:nvSpPr>
          <p:cNvPr id="3" name="Title 2"/>
          <p:cNvSpPr>
            <a:spLocks noGrp="1"/>
          </p:cNvSpPr>
          <p:nvPr>
            <p:ph type="title"/>
          </p:nvPr>
        </p:nvSpPr>
        <p:spPr>
          <a:xfrm>
            <a:off x="705947" y="6093025"/>
            <a:ext cx="5486400" cy="566738"/>
          </a:xfrm>
        </p:spPr>
        <p:txBody>
          <a:bodyPr>
            <a:noAutofit/>
          </a:bodyPr>
          <a:lstStyle/>
          <a:p>
            <a:r>
              <a:rPr lang="en-US" dirty="0" smtClean="0"/>
              <a:t>Margaret Cullen </a:t>
            </a:r>
            <a:r>
              <a:rPr lang="en-US" dirty="0" err="1" smtClean="0"/>
              <a:t>Fahs</a:t>
            </a:r>
            <a:r>
              <a:rPr lang="en-US" dirty="0" smtClean="0"/>
              <a:t> with Admiral Togo in Rio de Janeiro</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463139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D-box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14" y="-465097"/>
            <a:ext cx="5762686" cy="7897530"/>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pPr marL="0" indent="0">
              <a:buNone/>
            </a:pPr>
            <a:r>
              <a:rPr lang="en-US" dirty="0"/>
              <a:t>Robert Duncan </a:t>
            </a:r>
            <a:endParaRPr lang="en-US" dirty="0" smtClean="0"/>
          </a:p>
          <a:p>
            <a:pPr marL="0" indent="0">
              <a:buNone/>
            </a:pPr>
            <a:r>
              <a:rPr lang="en-US" dirty="0" smtClean="0"/>
              <a:t>with </a:t>
            </a:r>
            <a:r>
              <a:rPr lang="en-US" dirty="0"/>
              <a:t>Admiral Togo in Annapolis, 1940</a:t>
            </a:r>
          </a:p>
          <a:p>
            <a:endParaRPr lang="en-US" dirty="0"/>
          </a:p>
        </p:txBody>
      </p:sp>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8005179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6545" y="0"/>
            <a:ext cx="5143500" cy="68580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pPr marL="0" indent="0">
              <a:buNone/>
            </a:pPr>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41336259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can-to-Cooney-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733" y="50528"/>
            <a:ext cx="5154428" cy="6807472"/>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pPr marL="0" indent="0">
              <a:buNone/>
            </a:pPr>
            <a:r>
              <a:rPr lang="en-US" dirty="0" smtClean="0"/>
              <a:t>Robert Duncan,</a:t>
            </a:r>
          </a:p>
          <a:p>
            <a:pPr marL="0" indent="0">
              <a:buNone/>
            </a:pPr>
            <a:r>
              <a:rPr lang="en-US" dirty="0" smtClean="0"/>
              <a:t>September 1939</a:t>
            </a:r>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20623391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D-Sept5-193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478" y="369310"/>
            <a:ext cx="4329731" cy="5933723"/>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pPr marL="0" indent="0">
              <a:buNone/>
            </a:pPr>
            <a:r>
              <a:rPr lang="en-US" dirty="0" smtClean="0"/>
              <a:t>Robert Duncan, </a:t>
            </a:r>
          </a:p>
          <a:p>
            <a:pPr marL="0" indent="0">
              <a:buNone/>
            </a:pPr>
            <a:r>
              <a:rPr lang="en-US" dirty="0" smtClean="0"/>
              <a:t>September 1939</a:t>
            </a:r>
            <a:endParaRPr lang="en-US" dirty="0"/>
          </a:p>
        </p:txBody>
      </p:sp>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3135986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45" y="0"/>
            <a:ext cx="5143500" cy="6858000"/>
          </a:xfrm>
          <a:prstGeom prst="rect">
            <a:avLst/>
          </a:prstGeom>
        </p:spPr>
      </p:pic>
    </p:spTree>
    <p:extLst>
      <p:ext uri="{BB962C8B-B14F-4D97-AF65-F5344CB8AC3E}">
        <p14:creationId xmlns:p14="http://schemas.microsoft.com/office/powerpoint/2010/main" val="25336941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ncan-to-Cooney-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574" y="-92704"/>
            <a:ext cx="4479039" cy="6950704"/>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pPr marL="0" indent="0">
              <a:buNone/>
            </a:pPr>
            <a:r>
              <a:rPr lang="en-US" dirty="0" smtClean="0"/>
              <a:t>Robert Duncan, </a:t>
            </a:r>
          </a:p>
          <a:p>
            <a:pPr marL="0" indent="0">
              <a:buNone/>
            </a:pPr>
            <a:r>
              <a:rPr lang="en-US" dirty="0"/>
              <a:t>d</a:t>
            </a:r>
            <a:r>
              <a:rPr lang="en-US" dirty="0" smtClean="0"/>
              <a:t>rawing of Ned </a:t>
            </a:r>
            <a:r>
              <a:rPr lang="en-US" dirty="0" err="1" smtClean="0"/>
              <a:t>Fahs</a:t>
            </a:r>
            <a:r>
              <a:rPr lang="en-US" dirty="0" smtClean="0"/>
              <a:t>,</a:t>
            </a:r>
          </a:p>
          <a:p>
            <a:pPr marL="0" indent="0">
              <a:buNone/>
            </a:pPr>
            <a:r>
              <a:rPr lang="en-US" dirty="0" smtClean="0"/>
              <a:t>September 1939</a:t>
            </a:r>
            <a:endParaRPr lang="en-US" dirty="0"/>
          </a:p>
        </p:txBody>
      </p:sp>
      <p:sp>
        <p:nvSpPr>
          <p:cNvPr id="8" name="Content Placeholder 7"/>
          <p:cNvSpPr>
            <a:spLocks noGrp="1"/>
          </p:cNvSpPr>
          <p:nvPr>
            <p:ph sz="half" idx="2"/>
          </p:nvPr>
        </p:nvSpPr>
        <p:spPr/>
        <p:txBody>
          <a:bodyPr/>
          <a:lstStyle/>
          <a:p>
            <a:endParaRPr lang="en-US"/>
          </a:p>
        </p:txBody>
      </p:sp>
      <p:pic>
        <p:nvPicPr>
          <p:cNvPr id="9" name="Picture 8" descr="Symmes-drawing-1939.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643" y="0"/>
            <a:ext cx="4502491" cy="6858000"/>
          </a:xfrm>
          <a:prstGeom prst="rect">
            <a:avLst/>
          </a:prstGeom>
        </p:spPr>
      </p:pic>
    </p:spTree>
    <p:extLst>
      <p:ext uri="{BB962C8B-B14F-4D97-AF65-F5344CB8AC3E}">
        <p14:creationId xmlns:p14="http://schemas.microsoft.com/office/powerpoint/2010/main" val="22261764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1343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943" y="947727"/>
            <a:ext cx="3445705" cy="5127211"/>
          </a:xfrm>
          <a:prstGeom prst="rect">
            <a:avLst/>
          </a:prstGeom>
        </p:spPr>
      </p:pic>
      <p:sp>
        <p:nvSpPr>
          <p:cNvPr id="6" name="Title 5"/>
          <p:cNvSpPr>
            <a:spLocks noGrp="1"/>
          </p:cNvSpPr>
          <p:nvPr>
            <p:ph type="title"/>
          </p:nvPr>
        </p:nvSpPr>
        <p:spPr/>
        <p:txBody>
          <a:bodyPr/>
          <a:lstStyle/>
          <a:p>
            <a:endParaRPr lang="en-US"/>
          </a:p>
        </p:txBody>
      </p:sp>
      <p:pic>
        <p:nvPicPr>
          <p:cNvPr id="9" name="Content Placeholder 8" descr="9780520259294.jpg"/>
          <p:cNvPicPr>
            <a:picLocks noGrp="1" noChangeAspect="1"/>
          </p:cNvPicPr>
          <p:nvPr>
            <p:ph sz="half" idx="1"/>
          </p:nvPr>
        </p:nvPicPr>
        <p:blipFill>
          <a:blip r:embed="rId3">
            <a:extLst>
              <a:ext uri="{28A0092B-C50C-407E-A947-70E740481C1C}">
                <a14:useLocalDpi xmlns:a14="http://schemas.microsoft.com/office/drawing/2010/main" val="0"/>
              </a:ext>
            </a:extLst>
          </a:blip>
          <a:srcRect l="2038" r="2038"/>
          <a:stretch>
            <a:fillRect/>
          </a:stretch>
        </p:blipFill>
        <p:spPr>
          <a:xfrm>
            <a:off x="665719" y="1600201"/>
            <a:ext cx="3419344" cy="3831977"/>
          </a:xfrm>
        </p:spPr>
      </p:pic>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40890429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3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234" y="566033"/>
            <a:ext cx="6587025" cy="4940269"/>
          </a:xfrm>
          <a:prstGeom prst="rect">
            <a:avLst/>
          </a:prstGeom>
        </p:spPr>
      </p:pic>
      <p:sp>
        <p:nvSpPr>
          <p:cNvPr id="6" name="Title 5"/>
          <p:cNvSpPr>
            <a:spLocks noGrp="1"/>
          </p:cNvSpPr>
          <p:nvPr>
            <p:ph type="title"/>
          </p:nvPr>
        </p:nvSpPr>
        <p:spPr/>
        <p:txBody>
          <a:bodyPr/>
          <a:lstStyle/>
          <a:p>
            <a:endParaRPr lang="en-US"/>
          </a:p>
        </p:txBody>
      </p:sp>
      <p:sp>
        <p:nvSpPr>
          <p:cNvPr id="7" name="Picture Placeholder 6"/>
          <p:cNvSpPr>
            <a:spLocks noGrp="1"/>
          </p:cNvSpPr>
          <p:nvPr>
            <p:ph type="pic" idx="1"/>
          </p:nvPr>
        </p:nvSpPr>
        <p:spPr/>
      </p:sp>
      <p:sp>
        <p:nvSpPr>
          <p:cNvPr id="8" name="Text Placeholder 7"/>
          <p:cNvSpPr>
            <a:spLocks noGrp="1"/>
          </p:cNvSpPr>
          <p:nvPr>
            <p:ph type="body" sz="half" idx="2"/>
          </p:nvPr>
        </p:nvSpPr>
        <p:spPr>
          <a:xfrm>
            <a:off x="1375252" y="5769769"/>
            <a:ext cx="5486400" cy="804862"/>
          </a:xfrm>
        </p:spPr>
        <p:txBody>
          <a:bodyPr/>
          <a:lstStyle/>
          <a:p>
            <a:r>
              <a:rPr lang="en-US" dirty="0" smtClean="0"/>
              <a:t>From the Preface to </a:t>
            </a:r>
            <a:r>
              <a:rPr lang="en-US" i="1" dirty="0" smtClean="0"/>
              <a:t>The Years As Catches</a:t>
            </a:r>
            <a:r>
              <a:rPr lang="en-US" dirty="0" smtClean="0"/>
              <a:t>, 1966</a:t>
            </a:r>
            <a:endParaRPr lang="en-US" dirty="0"/>
          </a:p>
        </p:txBody>
      </p:sp>
    </p:spTree>
    <p:extLst>
      <p:ext uri="{BB962C8B-B14F-4D97-AF65-F5344CB8AC3E}">
        <p14:creationId xmlns:p14="http://schemas.microsoft.com/office/powerpoint/2010/main" val="5925155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3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00234" y="1362387"/>
            <a:ext cx="5707503" cy="4280627"/>
          </a:xfrm>
          <a:prstGeom prst="rect">
            <a:avLst/>
          </a:prstGeom>
        </p:spPr>
      </p:pic>
    </p:spTree>
    <p:extLst>
      <p:ext uri="{BB962C8B-B14F-4D97-AF65-F5344CB8AC3E}">
        <p14:creationId xmlns:p14="http://schemas.microsoft.com/office/powerpoint/2010/main" val="5879490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51123" y="1010155"/>
            <a:ext cx="6528940" cy="4896705"/>
          </a:xfrm>
          <a:prstGeom prst="rect">
            <a:avLst/>
          </a:prstGeom>
        </p:spPr>
      </p:pic>
    </p:spTree>
    <p:extLst>
      <p:ext uri="{BB962C8B-B14F-4D97-AF65-F5344CB8AC3E}">
        <p14:creationId xmlns:p14="http://schemas.microsoft.com/office/powerpoint/2010/main" val="8168156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31125" y="868730"/>
            <a:ext cx="6844880" cy="5133660"/>
          </a:xfrm>
          <a:prstGeom prst="rect">
            <a:avLst/>
          </a:prstGeom>
        </p:spPr>
      </p:pic>
    </p:spTree>
    <p:extLst>
      <p:ext uri="{BB962C8B-B14F-4D97-AF65-F5344CB8AC3E}">
        <p14:creationId xmlns:p14="http://schemas.microsoft.com/office/powerpoint/2010/main" val="2242577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086" y="0"/>
            <a:ext cx="5143500" cy="6858000"/>
          </a:xfrm>
          <a:prstGeom prst="rect">
            <a:avLst/>
          </a:prstGeom>
        </p:spPr>
      </p:pic>
    </p:spTree>
    <p:extLst>
      <p:ext uri="{BB962C8B-B14F-4D97-AF65-F5344CB8AC3E}">
        <p14:creationId xmlns:p14="http://schemas.microsoft.com/office/powerpoint/2010/main" val="1430384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94247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137" y="0"/>
            <a:ext cx="5143500" cy="6858000"/>
          </a:xfrm>
          <a:prstGeom prst="rect">
            <a:avLst/>
          </a:prstGeom>
        </p:spPr>
      </p:pic>
    </p:spTree>
    <p:extLst>
      <p:ext uri="{BB962C8B-B14F-4D97-AF65-F5344CB8AC3E}">
        <p14:creationId xmlns:p14="http://schemas.microsoft.com/office/powerpoint/2010/main" val="29716115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11466" y="0"/>
            <a:ext cx="5143500" cy="6858000"/>
          </a:xfrm>
          <a:prstGeom prst="rect">
            <a:avLst/>
          </a:prstGeom>
        </p:spPr>
      </p:pic>
    </p:spTree>
    <p:extLst>
      <p:ext uri="{BB962C8B-B14F-4D97-AF65-F5344CB8AC3E}">
        <p14:creationId xmlns:p14="http://schemas.microsoft.com/office/powerpoint/2010/main" val="354394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0971" y="726457"/>
            <a:ext cx="6588327" cy="5355313"/>
          </a:xfrm>
          <a:prstGeom prst="rect">
            <a:avLst/>
          </a:prstGeom>
        </p:spPr>
        <p:txBody>
          <a:bodyPr wrap="square">
            <a:spAutoFit/>
          </a:bodyPr>
          <a:lstStyle/>
          <a:p>
            <a:r>
              <a:rPr lang="en-US" b="1" dirty="0"/>
              <a:t>Robert Duncan's answers to a Draft Questionnaire </a:t>
            </a:r>
            <a:endParaRPr lang="en-US" dirty="0"/>
          </a:p>
          <a:p>
            <a:r>
              <a:rPr lang="en-US" dirty="0"/>
              <a:t> </a:t>
            </a:r>
          </a:p>
          <a:p>
            <a:r>
              <a:rPr lang="en-US" dirty="0"/>
              <a:t> </a:t>
            </a:r>
          </a:p>
          <a:p>
            <a:r>
              <a:rPr lang="en-US" dirty="0"/>
              <a:t>1) on what grounds </a:t>
            </a:r>
            <a:r>
              <a:rPr lang="en-US" dirty="0" smtClean="0"/>
              <a:t>do </a:t>
            </a:r>
            <a:r>
              <a:rPr lang="en-US" dirty="0"/>
              <a:t>you object </a:t>
            </a:r>
            <a:r>
              <a:rPr lang="en-US" dirty="0" smtClean="0"/>
              <a:t>to </a:t>
            </a:r>
            <a:r>
              <a:rPr lang="en-US" dirty="0"/>
              <a:t>military service?</a:t>
            </a:r>
          </a:p>
          <a:p>
            <a:r>
              <a:rPr lang="en-US" dirty="0"/>
              <a:t> </a:t>
            </a:r>
          </a:p>
          <a:p>
            <a:r>
              <a:rPr lang="en-US" dirty="0"/>
              <a:t>The illusion of possession is a manifestation of the ego.  possession of a body, a name, an honor, a person, an object, a country, a law.  In so far as we defend or seek to secure these, then we yield to this illusion, we dwell in the ego separation and we are at error. </a:t>
            </a:r>
          </a:p>
          <a:p>
            <a:r>
              <a:rPr lang="en-US" dirty="0"/>
              <a:t> </a:t>
            </a:r>
          </a:p>
          <a:p>
            <a:r>
              <a:rPr lang="en-US" dirty="0"/>
              <a:t>2)  Explain how, when, and from whom or from what source you received the training and acquired the belief which is the basis of your claim made in </a:t>
            </a:r>
            <a:r>
              <a:rPr lang="en-US" dirty="0" smtClean="0"/>
              <a:t>1</a:t>
            </a:r>
            <a:r>
              <a:rPr lang="en-US" dirty="0"/>
              <a:t>) above. </a:t>
            </a:r>
          </a:p>
          <a:p>
            <a:r>
              <a:rPr lang="en-US" dirty="0"/>
              <a:t> </a:t>
            </a:r>
          </a:p>
          <a:p>
            <a:r>
              <a:rPr lang="en-US" dirty="0"/>
              <a:t>It is only in our direct contact with reality, with a human being, a tree, a river, a mountain, with movement thru space and time, only within ourselves, in our own revelation that we may discover the essential, the meaning and the way of our own life.  (expanded in note one)</a:t>
            </a:r>
          </a:p>
        </p:txBody>
      </p:sp>
    </p:spTree>
    <p:extLst>
      <p:ext uri="{BB962C8B-B14F-4D97-AF65-F5344CB8AC3E}">
        <p14:creationId xmlns:p14="http://schemas.microsoft.com/office/powerpoint/2010/main" val="1556231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577" y="1293309"/>
            <a:ext cx="4800600" cy="32893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normAutofit/>
          </a:bodyPr>
          <a:lstStyle/>
          <a:p>
            <a:r>
              <a:rPr lang="en-US" sz="2000" dirty="0" smtClean="0"/>
              <a:t>Robert Duncan and Jess, 1959</a:t>
            </a:r>
            <a:endParaRPr lang="en-US" sz="2000" dirty="0"/>
          </a:p>
        </p:txBody>
      </p:sp>
    </p:spTree>
    <p:extLst>
      <p:ext uri="{BB962C8B-B14F-4D97-AF65-F5344CB8AC3E}">
        <p14:creationId xmlns:p14="http://schemas.microsoft.com/office/powerpoint/2010/main" val="3658620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ncan_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549" y="899131"/>
            <a:ext cx="5486400" cy="4267200"/>
          </a:xfrm>
          <a:prstGeom prst="rect">
            <a:avLst/>
          </a:prstGeom>
        </p:spPr>
      </p:pic>
    </p:spTree>
    <p:extLst>
      <p:ext uri="{BB962C8B-B14F-4D97-AF65-F5344CB8AC3E}">
        <p14:creationId xmlns:p14="http://schemas.microsoft.com/office/powerpoint/2010/main" val="31666046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ssfullsiz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0258" cy="6858000"/>
          </a:xfrm>
          <a:prstGeom prst="rect">
            <a:avLst/>
          </a:prstGeom>
        </p:spPr>
      </p:pic>
    </p:spTree>
    <p:extLst>
      <p:ext uri="{BB962C8B-B14F-4D97-AF65-F5344CB8AC3E}">
        <p14:creationId xmlns:p14="http://schemas.microsoft.com/office/powerpoint/2010/main" val="12617945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s_Untitled-Konrad Lorenz_c-1955_paste-up_16x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323" y="617014"/>
            <a:ext cx="3443177" cy="6050154"/>
          </a:xfrm>
          <a:prstGeom prst="rect">
            <a:avLst/>
          </a:prstGeom>
        </p:spPr>
      </p:pic>
    </p:spTree>
    <p:extLst>
      <p:ext uri="{BB962C8B-B14F-4D97-AF65-F5344CB8AC3E}">
        <p14:creationId xmlns:p14="http://schemas.microsoft.com/office/powerpoint/2010/main" val="1993753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bl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880" y="0"/>
            <a:ext cx="6675120" cy="68580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Jess, Emblems</a:t>
            </a:r>
          </a:p>
          <a:p>
            <a:r>
              <a:rPr lang="en-US" dirty="0" smtClean="0"/>
              <a:t>For Robert Duncan, </a:t>
            </a:r>
          </a:p>
          <a:p>
            <a:r>
              <a:rPr lang="en-US" dirty="0" smtClean="0"/>
              <a:t>1989</a:t>
            </a:r>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6924850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79.JPG"/>
          <p:cNvPicPr>
            <a:picLocks noChangeAspect="1"/>
          </p:cNvPicPr>
          <p:nvPr/>
        </p:nvPicPr>
        <p:blipFill rotWithShape="1">
          <a:blip r:embed="rId2">
            <a:extLst>
              <a:ext uri="{28A0092B-C50C-407E-A947-70E740481C1C}">
                <a14:useLocalDpi xmlns:a14="http://schemas.microsoft.com/office/drawing/2010/main" val="0"/>
              </a:ext>
            </a:extLst>
          </a:blip>
          <a:srcRect l="35551" t="-1896" r="-35551" b="1896"/>
          <a:stretch/>
        </p:blipFill>
        <p:spPr>
          <a:xfrm rot="5400000">
            <a:off x="2242368" y="1420904"/>
            <a:ext cx="7689841" cy="5767381"/>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pPr marL="0" indent="0">
              <a:buNone/>
            </a:pPr>
            <a:r>
              <a:rPr lang="en-US" dirty="0" smtClean="0"/>
              <a:t>Robert Duncan,</a:t>
            </a:r>
          </a:p>
          <a:p>
            <a:pPr marL="0" indent="0">
              <a:buNone/>
            </a:pPr>
            <a:r>
              <a:rPr lang="en-US" dirty="0" smtClean="0"/>
              <a:t>Preface, </a:t>
            </a:r>
          </a:p>
          <a:p>
            <a:pPr marL="0" indent="0">
              <a:buNone/>
            </a:pPr>
            <a:r>
              <a:rPr lang="en-US" i="1" dirty="0" smtClean="0"/>
              <a:t>The Years As </a:t>
            </a:r>
          </a:p>
          <a:p>
            <a:pPr marL="0" indent="0">
              <a:buNone/>
            </a:pPr>
            <a:r>
              <a:rPr lang="en-US" i="1" dirty="0" smtClean="0"/>
              <a:t>Catches, </a:t>
            </a:r>
            <a:r>
              <a:rPr lang="en-US" dirty="0" smtClean="0"/>
              <a:t>1966</a:t>
            </a:r>
            <a:endParaRPr lang="en-US" i="1"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8925572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3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871865" y="-349556"/>
            <a:ext cx="4950756" cy="6601007"/>
          </a:xfrm>
          <a:prstGeom prst="rect">
            <a:avLst/>
          </a:prstGeom>
        </p:spPr>
      </p:pic>
      <p:sp>
        <p:nvSpPr>
          <p:cNvPr id="6" name="Title 5"/>
          <p:cNvSpPr>
            <a:spLocks noGrp="1"/>
          </p:cNvSpPr>
          <p:nvPr>
            <p:ph type="title"/>
          </p:nvPr>
        </p:nvSpPr>
        <p:spPr/>
        <p:txBody>
          <a:bodyPr/>
          <a:lstStyle/>
          <a:p>
            <a:endParaRPr lang="en-US"/>
          </a:p>
        </p:txBody>
      </p:sp>
      <p:sp>
        <p:nvSpPr>
          <p:cNvPr id="7" name="Picture Placeholder 6"/>
          <p:cNvSpPr>
            <a:spLocks noGrp="1"/>
          </p:cNvSpPr>
          <p:nvPr>
            <p:ph type="pic" idx="1"/>
          </p:nvPr>
        </p:nvSpPr>
        <p:spPr/>
      </p:sp>
      <p:sp>
        <p:nvSpPr>
          <p:cNvPr id="8" name="Text Placeholder 7"/>
          <p:cNvSpPr>
            <a:spLocks noGrp="1"/>
          </p:cNvSpPr>
          <p:nvPr>
            <p:ph type="body" sz="half" idx="2"/>
          </p:nvPr>
        </p:nvSpPr>
        <p:spPr/>
        <p:txBody>
          <a:bodyPr/>
          <a:lstStyle/>
          <a:p>
            <a:r>
              <a:rPr lang="en-US" i="1" dirty="0" smtClean="0"/>
              <a:t>Gay Sunshine </a:t>
            </a:r>
            <a:r>
              <a:rPr lang="en-US" dirty="0" smtClean="0"/>
              <a:t>Interview</a:t>
            </a:r>
            <a:r>
              <a:rPr lang="en-US" i="1" dirty="0" smtClean="0"/>
              <a:t>, </a:t>
            </a:r>
            <a:r>
              <a:rPr lang="en-US" dirty="0" smtClean="0"/>
              <a:t>1978-1979</a:t>
            </a:r>
            <a:endParaRPr lang="en-US" i="1" dirty="0"/>
          </a:p>
        </p:txBody>
      </p:sp>
    </p:spTree>
    <p:extLst>
      <p:ext uri="{BB962C8B-B14F-4D97-AF65-F5344CB8AC3E}">
        <p14:creationId xmlns:p14="http://schemas.microsoft.com/office/powerpoint/2010/main" val="7752032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F-box1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868" y="220344"/>
            <a:ext cx="3386432" cy="64133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The unknown man, Box 13, Robert Duncan Papers, University of Buffalo Poetry Collection</a:t>
            </a:r>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8064447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F2-box1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388" y="161114"/>
            <a:ext cx="4834248" cy="6727662"/>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pPr marL="0" indent="0">
              <a:buNone/>
            </a:pPr>
            <a:r>
              <a:rPr lang="en-US" dirty="0" smtClean="0"/>
              <a:t>Unknown man #2, </a:t>
            </a:r>
          </a:p>
          <a:p>
            <a:pPr marL="0" indent="0">
              <a:buNone/>
            </a:pPr>
            <a:r>
              <a:rPr lang="en-US" dirty="0" smtClean="0"/>
              <a:t>Box 13, University of Buffalo Poetry Collection</a:t>
            </a:r>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1558818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ncan-Robert_04_Structure-11_Vancouver_7-26-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5618258"/>
            <a:ext cx="812800" cy="812800"/>
          </a:xfrm>
          <a:prstGeom prst="rect">
            <a:avLst/>
          </a:prstGeom>
        </p:spPr>
      </p:pic>
      <p:sp>
        <p:nvSpPr>
          <p:cNvPr id="6" name="Rectangle 5"/>
          <p:cNvSpPr/>
          <p:nvPr/>
        </p:nvSpPr>
        <p:spPr>
          <a:xfrm>
            <a:off x="702630" y="244748"/>
            <a:ext cx="6858000" cy="6186310"/>
          </a:xfrm>
          <a:prstGeom prst="rect">
            <a:avLst/>
          </a:prstGeom>
        </p:spPr>
        <p:txBody>
          <a:bodyPr wrap="square">
            <a:spAutoFit/>
          </a:bodyPr>
          <a:lstStyle/>
          <a:p>
            <a:r>
              <a:rPr lang="en-US" dirty="0"/>
              <a:t>THE STRUCTURE OF RIME XI</a:t>
            </a:r>
          </a:p>
          <a:p>
            <a:r>
              <a:rPr lang="en-US" dirty="0"/>
              <a:t> </a:t>
            </a:r>
          </a:p>
          <a:p>
            <a:r>
              <a:rPr lang="en-US" dirty="0"/>
              <a:t>	There are memories everywhere then.  </a:t>
            </a:r>
            <a:r>
              <a:rPr lang="en-US" dirty="0" err="1"/>
              <a:t>Rememberd</a:t>
            </a:r>
            <a:r>
              <a:rPr lang="en-US" dirty="0"/>
              <a:t>, we go</a:t>
            </a:r>
          </a:p>
          <a:p>
            <a:r>
              <a:rPr lang="en-US" dirty="0"/>
              <a:t>out, as in the first poem, upon the sea at night--to the drifting. </a:t>
            </a:r>
          </a:p>
          <a:p>
            <a:r>
              <a:rPr lang="en-US" dirty="0"/>
              <a:t> </a:t>
            </a:r>
          </a:p>
          <a:p>
            <a:r>
              <a:rPr lang="en-US" dirty="0"/>
              <a:t>Of my first lover there is a boat drifting.  The oars have been cast</a:t>
            </a:r>
          </a:p>
          <a:p>
            <a:r>
              <a:rPr lang="en-US" dirty="0"/>
              <a:t>down into the shell.  As if this were no water but a wall, there is</a:t>
            </a:r>
          </a:p>
          <a:p>
            <a:r>
              <a:rPr lang="en-US" dirty="0"/>
              <a:t>a repeated knock as of hollow  against hollow, wood against</a:t>
            </a:r>
          </a:p>
          <a:p>
            <a:r>
              <a:rPr lang="en-US" dirty="0"/>
              <a:t>wood.  Stooping to knock on wood against the traps of the night-</a:t>
            </a:r>
          </a:p>
          <a:p>
            <a:r>
              <a:rPr lang="en-US" dirty="0"/>
              <a:t>fishers, I hear before my knocking the sound of a knock drifting.</a:t>
            </a:r>
          </a:p>
          <a:p>
            <a:r>
              <a:rPr lang="en-US" dirty="0"/>
              <a:t> </a:t>
            </a:r>
          </a:p>
          <a:p>
            <a:r>
              <a:rPr lang="en-US" dirty="0"/>
              <a:t>     It goes without will thru the perilous sound a white sad wan-</a:t>
            </a:r>
          </a:p>
          <a:p>
            <a:r>
              <a:rPr lang="en-US" dirty="0" err="1"/>
              <a:t>derer</a:t>
            </a:r>
            <a:r>
              <a:rPr lang="en-US" dirty="0"/>
              <a:t> where I no longer am.  It taps at the posts of the deserted</a:t>
            </a:r>
          </a:p>
          <a:p>
            <a:r>
              <a:rPr lang="en-US" dirty="0"/>
              <a:t>wharf. </a:t>
            </a:r>
          </a:p>
          <a:p>
            <a:r>
              <a:rPr lang="en-US" dirty="0"/>
              <a:t> </a:t>
            </a:r>
          </a:p>
          <a:p>
            <a:r>
              <a:rPr lang="en-US" dirty="0"/>
              <a:t>	Now from the last years of my life I hear forerunners of a </a:t>
            </a:r>
          </a:p>
          <a:p>
            <a:r>
              <a:rPr lang="en-US" dirty="0"/>
              <a:t>branch creaking. </a:t>
            </a:r>
          </a:p>
          <a:p>
            <a:r>
              <a:rPr lang="en-US" dirty="0"/>
              <a:t> </a:t>
            </a:r>
          </a:p>
          <a:p>
            <a:r>
              <a:rPr lang="en-US" dirty="0"/>
              <a:t>All night a boat swings as if to sink.  Weight returning to weight </a:t>
            </a:r>
          </a:p>
          <a:p>
            <a:r>
              <a:rPr lang="en-US" dirty="0"/>
              <a:t>in the cold water.  A hotel room returns from Wilmington into </a:t>
            </a:r>
          </a:p>
          <a:p>
            <a:r>
              <a:rPr lang="en-US" dirty="0"/>
              <a:t>morning.  A boat sets out without boatmen into twenty years of</a:t>
            </a:r>
          </a:p>
          <a:p>
            <a:r>
              <a:rPr lang="en-US" dirty="0"/>
              <a:t>snow returning. </a:t>
            </a:r>
          </a:p>
        </p:txBody>
      </p:sp>
    </p:spTree>
    <p:extLst>
      <p:ext uri="{BB962C8B-B14F-4D97-AF65-F5344CB8AC3E}">
        <p14:creationId xmlns:p14="http://schemas.microsoft.com/office/powerpoint/2010/main" val="35665239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805202592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868" y="297482"/>
            <a:ext cx="4035552" cy="6096000"/>
          </a:xfrm>
          <a:prstGeom prst="rect">
            <a:avLst/>
          </a:prstGeom>
        </p:spPr>
      </p:pic>
    </p:spTree>
    <p:extLst>
      <p:ext uri="{BB962C8B-B14F-4D97-AF65-F5344CB8AC3E}">
        <p14:creationId xmlns:p14="http://schemas.microsoft.com/office/powerpoint/2010/main" val="249845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rnot-dunc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639" y="749257"/>
            <a:ext cx="6825214" cy="4331385"/>
          </a:xfrm>
          <a:prstGeom prst="rect">
            <a:avLst/>
          </a:prstGeom>
        </p:spPr>
      </p:pic>
      <p:sp>
        <p:nvSpPr>
          <p:cNvPr id="3" name="Title 2"/>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r>
              <a:rPr lang="en-US" dirty="0" smtClean="0"/>
              <a:t>Poet Lisa </a:t>
            </a:r>
            <a:r>
              <a:rPr lang="en-US" dirty="0" err="1" smtClean="0"/>
              <a:t>Jarnot</a:t>
            </a:r>
            <a:r>
              <a:rPr lang="en-US" dirty="0" smtClean="0"/>
              <a:t>, author of </a:t>
            </a:r>
            <a:r>
              <a:rPr lang="en-US" i="1" dirty="0" smtClean="0"/>
              <a:t>The Ambassador from Venus</a:t>
            </a:r>
            <a:endParaRPr lang="en-US" dirty="0"/>
          </a:p>
        </p:txBody>
      </p:sp>
      <p:sp>
        <p:nvSpPr>
          <p:cNvPr id="7" name="Picture Placeholder 6"/>
          <p:cNvSpPr>
            <a:spLocks noGrp="1"/>
          </p:cNvSpPr>
          <p:nvPr>
            <p:ph type="pic" idx="1"/>
          </p:nvPr>
        </p:nvSpPr>
        <p:spPr/>
      </p:sp>
    </p:spTree>
    <p:extLst>
      <p:ext uri="{BB962C8B-B14F-4D97-AF65-F5344CB8AC3E}">
        <p14:creationId xmlns:p14="http://schemas.microsoft.com/office/powerpoint/2010/main" val="12308307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Ned </a:t>
            </a:r>
            <a:r>
              <a:rPr lang="en-US" dirty="0" err="1" smtClean="0"/>
              <a:t>Fahs</a:t>
            </a:r>
            <a:r>
              <a:rPr lang="en-US" dirty="0" smtClean="0"/>
              <a:t> at 17</a:t>
            </a:r>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29339824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19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190" y="1526254"/>
            <a:ext cx="3175000" cy="3619500"/>
          </a:xfrm>
          <a:prstGeom prst="rect">
            <a:avLst/>
          </a:prstGeom>
        </p:spPr>
      </p:pic>
    </p:spTree>
    <p:extLst>
      <p:ext uri="{BB962C8B-B14F-4D97-AF65-F5344CB8AC3E}">
        <p14:creationId xmlns:p14="http://schemas.microsoft.com/office/powerpoint/2010/main" val="24304659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635" y="0"/>
            <a:ext cx="5297805" cy="6858000"/>
          </a:xfrm>
          <a:prstGeom prst="rect">
            <a:avLst/>
          </a:prstGeom>
        </p:spPr>
      </p:pic>
    </p:spTree>
    <p:extLst>
      <p:ext uri="{BB962C8B-B14F-4D97-AF65-F5344CB8AC3E}">
        <p14:creationId xmlns:p14="http://schemas.microsoft.com/office/powerpoint/2010/main" val="23863607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bert-duncan-full-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04"/>
            <a:ext cx="9144000" cy="6418729"/>
          </a:xfrm>
          <a:prstGeom prst="rect">
            <a:avLst/>
          </a:prstGeom>
        </p:spPr>
      </p:pic>
    </p:spTree>
    <p:extLst>
      <p:ext uri="{BB962C8B-B14F-4D97-AF65-F5344CB8AC3E}">
        <p14:creationId xmlns:p14="http://schemas.microsoft.com/office/powerpoint/2010/main" val="21351436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3299</TotalTime>
  <Words>155</Words>
  <Application>Microsoft Macintosh PowerPoint</Application>
  <PresentationFormat>On-screen Show (4:3)</PresentationFormat>
  <Paragraphs>59</Paragraphs>
  <Slides>37</Slides>
  <Notes>0</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Black</vt:lpstr>
      <vt:lpstr>Love,War, and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Margaret Cullen Fahs with Admiral Togo in Rio de Janeiro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Kazumo Washizuka</cp:lastModifiedBy>
  <cp:revision>60</cp:revision>
  <dcterms:created xsi:type="dcterms:W3CDTF">2014-01-11T21:51:59Z</dcterms:created>
  <dcterms:modified xsi:type="dcterms:W3CDTF">2015-01-23T20:17:41Z</dcterms:modified>
</cp:coreProperties>
</file>