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367" r:id="rId2"/>
    <p:sldId id="469" r:id="rId3"/>
    <p:sldId id="464" r:id="rId4"/>
    <p:sldId id="476" r:id="rId5"/>
    <p:sldId id="477" r:id="rId6"/>
    <p:sldId id="440" r:id="rId7"/>
    <p:sldId id="479" r:id="rId8"/>
    <p:sldId id="415" r:id="rId9"/>
    <p:sldId id="470" r:id="rId10"/>
    <p:sldId id="474" r:id="rId11"/>
    <p:sldId id="471" r:id="rId12"/>
    <p:sldId id="472" r:id="rId13"/>
    <p:sldId id="480" r:id="rId14"/>
    <p:sldId id="456" r:id="rId15"/>
    <p:sldId id="428" r:id="rId16"/>
    <p:sldId id="395" r:id="rId17"/>
    <p:sldId id="441" r:id="rId18"/>
    <p:sldId id="463" r:id="rId19"/>
    <p:sldId id="425" r:id="rId20"/>
    <p:sldId id="461" r:id="rId21"/>
    <p:sldId id="430" r:id="rId22"/>
    <p:sldId id="429" r:id="rId23"/>
    <p:sldId id="460" r:id="rId24"/>
    <p:sldId id="473" r:id="rId25"/>
    <p:sldId id="468" r:id="rId26"/>
    <p:sldId id="475" r:id="rId27"/>
    <p:sldId id="410" r:id="rId28"/>
    <p:sldId id="462" r:id="rId29"/>
    <p:sldId id="459" r:id="rId30"/>
    <p:sldId id="431" r:id="rId31"/>
    <p:sldId id="447" r:id="rId32"/>
    <p:sldId id="396" r:id="rId33"/>
    <p:sldId id="432" r:id="rId34"/>
    <p:sldId id="478" r:id="rId35"/>
    <p:sldId id="465" r:id="rId36"/>
    <p:sldId id="43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p:scale>
          <a:sx n="100" d="100"/>
          <a:sy n="100" d="100"/>
        </p:scale>
        <p:origin x="-792"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2/21/16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2/21/16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2/21/16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2/21/16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2/21/16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2/21/16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2/21/16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126020" y="720172"/>
            <a:ext cx="7439449" cy="3416320"/>
          </a:xfrm>
          <a:prstGeom prst="rect">
            <a:avLst/>
          </a:prstGeom>
          <a:noFill/>
        </p:spPr>
        <p:txBody>
          <a:bodyPr wrap="square" rtlCol="0">
            <a:spAutoFit/>
          </a:bodyPr>
          <a:lstStyle/>
          <a:p>
            <a:pPr algn="ctr"/>
            <a:endParaRPr lang="en-US" sz="5400" b="1" i="1" dirty="0" smtClean="0">
              <a:solidFill>
                <a:srgbClr val="0000FF"/>
              </a:solidFill>
            </a:endParaRPr>
          </a:p>
          <a:p>
            <a:pPr algn="ctr"/>
            <a:endParaRPr lang="en-US" sz="5400" b="1" i="1" dirty="0" smtClean="0">
              <a:solidFill>
                <a:srgbClr val="0000FF"/>
              </a:solidFill>
            </a:endParaRPr>
          </a:p>
          <a:p>
            <a:pPr algn="ctr"/>
            <a:r>
              <a:rPr lang="en-US" sz="5400" b="1" i="1" dirty="0" smtClean="0">
                <a:solidFill>
                  <a:srgbClr val="0000FF"/>
                </a:solidFill>
              </a:rPr>
              <a:t>The Cold War</a:t>
            </a:r>
          </a:p>
          <a:p>
            <a:pPr algn="ctr"/>
            <a:endParaRPr lang="en-US" sz="5400" b="1" dirty="0"/>
          </a:p>
        </p:txBody>
      </p:sp>
      <p:sp>
        <p:nvSpPr>
          <p:cNvPr id="3" name="Rectangle 2"/>
          <p:cNvSpPr/>
          <p:nvPr/>
        </p:nvSpPr>
        <p:spPr>
          <a:xfrm>
            <a:off x="3876662" y="3244334"/>
            <a:ext cx="1593706" cy="461665"/>
          </a:xfrm>
          <a:prstGeom prst="rect">
            <a:avLst/>
          </a:prstGeom>
        </p:spPr>
        <p:txBody>
          <a:bodyPr wrap="none">
            <a:spAutoFit/>
          </a:bodyPr>
          <a:lstStyle/>
          <a:p>
            <a:r>
              <a:rPr lang="en-US" sz="2400" dirty="0" smtClean="0">
                <a:solidFill>
                  <a:schemeClr val="accent1">
                    <a:lumMod val="60000"/>
                    <a:lumOff val="40000"/>
                  </a:schemeClr>
                </a:solidFill>
              </a:rPr>
              <a:t>1947–1989 </a:t>
            </a:r>
            <a:endParaRPr lang="en-US" sz="2400" dirty="0">
              <a:solidFill>
                <a:schemeClr val="accent1">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49300"/>
            <a:ext cx="7770813" cy="1855906"/>
          </a:xfrm>
        </p:spPr>
        <p:txBody>
          <a:bodyPr/>
          <a:lstStyle/>
          <a:p>
            <a:r>
              <a:rPr lang="en-US" sz="2800" dirty="0" smtClean="0">
                <a:solidFill>
                  <a:srgbClr val="FF0000"/>
                </a:solidFill>
              </a:rPr>
              <a:t/>
            </a:r>
            <a:br>
              <a:rPr lang="en-US" sz="2800" dirty="0" smtClean="0">
                <a:solidFill>
                  <a:srgbClr val="FF0000"/>
                </a:solidFill>
              </a:rPr>
            </a:br>
            <a:r>
              <a:rPr lang="en-US" sz="2800" dirty="0" smtClean="0">
                <a:solidFill>
                  <a:srgbClr val="FF0000"/>
                </a:solidFill>
              </a:rPr>
              <a:t>Let’s </a:t>
            </a:r>
            <a:r>
              <a:rPr lang="en-US" sz="2800" dirty="0" smtClean="0">
                <a:solidFill>
                  <a:srgbClr val="FF0000"/>
                </a:solidFill>
              </a:rPr>
              <a:t>begin by asking</a:t>
            </a:r>
            <a:r>
              <a:rPr lang="en-US" sz="2800" dirty="0" smtClean="0">
                <a:solidFill>
                  <a:srgbClr val="FF0000"/>
                </a:solidFill>
              </a:rPr>
              <a:t> simpler questions</a:t>
            </a:r>
            <a:r>
              <a:rPr lang="en-US" sz="2400" dirty="0" smtClean="0">
                <a:solidFill>
                  <a:srgbClr val="FF0000"/>
                </a:solidFill>
              </a:rPr>
              <a:t>:</a:t>
            </a:r>
            <a:br>
              <a:rPr lang="en-US" sz="2400" dirty="0" smtClean="0">
                <a:solidFill>
                  <a:srgbClr val="FF0000"/>
                </a:solidFill>
              </a:rPr>
            </a:br>
            <a:r>
              <a:rPr lang="en-US" sz="3600" dirty="0" smtClean="0"/>
              <a:t/>
            </a:r>
            <a:br>
              <a:rPr lang="en-US" sz="3600" dirty="0" smtClean="0"/>
            </a:br>
            <a:r>
              <a:rPr lang="en-US" sz="3600" dirty="0" smtClean="0">
                <a:solidFill>
                  <a:schemeClr val="tx1"/>
                </a:solidFill>
              </a:rPr>
              <a:t>Through what media do we get news of traditional war theaters? Who makes that news?</a:t>
            </a:r>
            <a:endParaRPr lang="en-US" sz="3600" dirty="0">
              <a:solidFill>
                <a:schemeClr val="tx1"/>
              </a:solidFill>
            </a:endParaRPr>
          </a:p>
        </p:txBody>
      </p:sp>
      <p:sp>
        <p:nvSpPr>
          <p:cNvPr id="3" name="Content Placeholder 2"/>
          <p:cNvSpPr>
            <a:spLocks noGrp="1"/>
          </p:cNvSpPr>
          <p:nvPr>
            <p:ph idx="1"/>
          </p:nvPr>
        </p:nvSpPr>
        <p:spPr>
          <a:xfrm>
            <a:off x="685800" y="3962400"/>
            <a:ext cx="7770813" cy="2298234"/>
          </a:xfrm>
        </p:spPr>
        <p:txBody>
          <a:bodyPr>
            <a:normAutofit/>
          </a:bodyPr>
          <a:lstStyle/>
          <a:p>
            <a:r>
              <a:rPr lang="en-US" dirty="0" smtClean="0"/>
              <a:t>Recall Prof. </a:t>
            </a:r>
            <a:r>
              <a:rPr lang="en-US" dirty="0" err="1" smtClean="0"/>
              <a:t>Lazo’s</a:t>
            </a:r>
            <a:r>
              <a:rPr lang="en-US" dirty="0" smtClean="0"/>
              <a:t> discussion of </a:t>
            </a:r>
            <a:r>
              <a:rPr lang="en-US" i="1" dirty="0" err="1" smtClean="0">
                <a:solidFill>
                  <a:srgbClr val="FF0000"/>
                </a:solidFill>
              </a:rPr>
              <a:t>historia</a:t>
            </a:r>
            <a:r>
              <a:rPr lang="en-US" dirty="0" smtClean="0"/>
              <a:t> and the difference between official histories of nation states and their conflicts and more personal stories about individual lives</a:t>
            </a:r>
            <a:r>
              <a:rPr lang="en-US" dirty="0" smtClean="0"/>
              <a:t>.</a:t>
            </a:r>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1196766"/>
            <a:ext cx="3988569" cy="1962046"/>
          </a:xfrm>
        </p:spPr>
        <p:txBody>
          <a:bodyPr/>
          <a:lstStyle/>
          <a:p>
            <a:r>
              <a:rPr lang="en-US" sz="2400" dirty="0" smtClean="0"/>
              <a:t>Newsreels</a:t>
            </a:r>
            <a:br>
              <a:rPr lang="en-US" sz="2400" dirty="0" smtClean="0"/>
            </a:br>
            <a:r>
              <a:rPr lang="en-US" sz="2400" dirty="0" smtClean="0"/>
              <a:t>(made by Hollywood Studios </a:t>
            </a:r>
            <a:r>
              <a:rPr lang="en-US" sz="2400" dirty="0" smtClean="0">
                <a:solidFill>
                  <a:srgbClr val="FF0000"/>
                </a:solidFill>
              </a:rPr>
              <a:t>and </a:t>
            </a:r>
            <a:r>
              <a:rPr lang="en-US" sz="2400" dirty="0" smtClean="0"/>
              <a:t>U.S. Office of War Information)</a:t>
            </a:r>
            <a:endParaRPr lang="en-US" sz="2400" dirty="0"/>
          </a:p>
        </p:txBody>
      </p:sp>
      <p:pic>
        <p:nvPicPr>
          <p:cNvPr id="4" name="Picture 3"/>
          <p:cNvPicPr>
            <a:picLocks noChangeAspect="1"/>
          </p:cNvPicPr>
          <p:nvPr/>
        </p:nvPicPr>
        <p:blipFill>
          <a:blip r:embed="rId2"/>
          <a:stretch>
            <a:fillRect/>
          </a:stretch>
        </p:blipFill>
        <p:spPr>
          <a:xfrm>
            <a:off x="264593" y="3299696"/>
            <a:ext cx="4409778" cy="3307334"/>
          </a:xfrm>
          <a:prstGeom prst="rect">
            <a:avLst/>
          </a:prstGeom>
        </p:spPr>
      </p:pic>
      <p:pic>
        <p:nvPicPr>
          <p:cNvPr id="5" name="Picture 4"/>
          <p:cNvPicPr>
            <a:picLocks noChangeAspect="1"/>
          </p:cNvPicPr>
          <p:nvPr/>
        </p:nvPicPr>
        <p:blipFill>
          <a:blip r:embed="rId3"/>
          <a:stretch>
            <a:fillRect/>
          </a:stretch>
        </p:blipFill>
        <p:spPr>
          <a:xfrm>
            <a:off x="5250357" y="1921003"/>
            <a:ext cx="3676513" cy="2757385"/>
          </a:xfrm>
          <a:prstGeom prst="rect">
            <a:avLst/>
          </a:prstGeom>
        </p:spPr>
      </p:pic>
      <p:sp>
        <p:nvSpPr>
          <p:cNvPr id="6" name="TextBox 5"/>
          <p:cNvSpPr txBox="1"/>
          <p:nvPr/>
        </p:nvSpPr>
        <p:spPr>
          <a:xfrm>
            <a:off x="895473" y="398922"/>
            <a:ext cx="5763590" cy="646331"/>
          </a:xfrm>
          <a:prstGeom prst="rect">
            <a:avLst/>
          </a:prstGeom>
          <a:noFill/>
        </p:spPr>
        <p:txBody>
          <a:bodyPr wrap="square" rtlCol="0">
            <a:spAutoFit/>
          </a:bodyPr>
          <a:lstStyle/>
          <a:p>
            <a:r>
              <a:rPr lang="en-US" sz="3600" dirty="0" smtClean="0"/>
              <a:t>News and World War Two</a:t>
            </a:r>
            <a:endParaRPr 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1523" y="0"/>
            <a:ext cx="7057685" cy="1201602"/>
          </a:xfrm>
        </p:spPr>
        <p:txBody>
          <a:bodyPr/>
          <a:lstStyle/>
          <a:p>
            <a:r>
              <a:rPr lang="en-US" sz="2800" dirty="0" smtClean="0">
                <a:solidFill>
                  <a:schemeClr val="tx1"/>
                </a:solidFill>
              </a:rPr>
              <a:t>The First Television War: Vietnam</a:t>
            </a:r>
            <a:endParaRPr lang="en-US" sz="2800" dirty="0">
              <a:solidFill>
                <a:schemeClr val="tx1"/>
              </a:solidFill>
            </a:endParaRPr>
          </a:p>
        </p:txBody>
      </p:sp>
      <p:sp>
        <p:nvSpPr>
          <p:cNvPr id="8" name="TextBox 7"/>
          <p:cNvSpPr txBox="1"/>
          <p:nvPr/>
        </p:nvSpPr>
        <p:spPr>
          <a:xfrm>
            <a:off x="527816" y="1201602"/>
            <a:ext cx="8044302" cy="646331"/>
          </a:xfrm>
          <a:prstGeom prst="rect">
            <a:avLst/>
          </a:prstGeom>
          <a:noFill/>
        </p:spPr>
        <p:txBody>
          <a:bodyPr wrap="square" rtlCol="0">
            <a:spAutoFit/>
          </a:bodyPr>
          <a:lstStyle/>
          <a:p>
            <a:r>
              <a:rPr lang="en-US" dirty="0" smtClean="0"/>
              <a:t>Reporters were relatively uncensored and moved freely about the war zone. Filmed TV reports aired 2-7 days after they are filmed. </a:t>
            </a:r>
            <a:endParaRPr lang="en-US" dirty="0"/>
          </a:p>
        </p:txBody>
      </p:sp>
      <p:sp>
        <p:nvSpPr>
          <p:cNvPr id="9" name="Rectangle 8"/>
          <p:cNvSpPr/>
          <p:nvPr/>
        </p:nvSpPr>
        <p:spPr>
          <a:xfrm>
            <a:off x="527816" y="2149295"/>
            <a:ext cx="7824504" cy="1477328"/>
          </a:xfrm>
          <a:prstGeom prst="rect">
            <a:avLst/>
          </a:prstGeom>
        </p:spPr>
        <p:txBody>
          <a:bodyPr wrap="square">
            <a:spAutoFit/>
          </a:bodyPr>
          <a:lstStyle/>
          <a:p>
            <a:r>
              <a:rPr lang="en-US" dirty="0" smtClean="0"/>
              <a:t>In 1965, CBS aired a report which showed Marines lighting the thatched roofs of the village of Cam Ne with Zippo lighters, and included critical commentary on the treatment of the villagers.</a:t>
            </a:r>
          </a:p>
          <a:p>
            <a:endParaRPr lang="en-US" dirty="0" smtClean="0"/>
          </a:p>
          <a:p>
            <a:r>
              <a:rPr lang="en-US" dirty="0" smtClean="0"/>
              <a:t> </a:t>
            </a:r>
          </a:p>
        </p:txBody>
      </p:sp>
      <p:pic>
        <p:nvPicPr>
          <p:cNvPr id="11" name="Picture 10"/>
          <p:cNvPicPr>
            <a:picLocks noChangeAspect="1"/>
          </p:cNvPicPr>
          <p:nvPr/>
        </p:nvPicPr>
        <p:blipFill>
          <a:blip r:embed="rId2"/>
          <a:stretch>
            <a:fillRect/>
          </a:stretch>
        </p:blipFill>
        <p:spPr>
          <a:xfrm>
            <a:off x="5508270" y="4317906"/>
            <a:ext cx="2608707" cy="2408037"/>
          </a:xfrm>
          <a:prstGeom prst="rect">
            <a:avLst/>
          </a:prstGeom>
        </p:spPr>
      </p:pic>
      <p:sp>
        <p:nvSpPr>
          <p:cNvPr id="13" name="Rectangle 12"/>
          <p:cNvSpPr/>
          <p:nvPr/>
        </p:nvSpPr>
        <p:spPr>
          <a:xfrm>
            <a:off x="527815" y="3257370"/>
            <a:ext cx="7589161" cy="923330"/>
          </a:xfrm>
          <a:prstGeom prst="rect">
            <a:avLst/>
          </a:prstGeom>
        </p:spPr>
        <p:txBody>
          <a:bodyPr wrap="square">
            <a:spAutoFit/>
          </a:bodyPr>
          <a:lstStyle/>
          <a:p>
            <a:r>
              <a:rPr lang="en-US" dirty="0" smtClean="0"/>
              <a:t>In 1968, during the </a:t>
            </a:r>
            <a:r>
              <a:rPr lang="en-US" dirty="0" err="1" smtClean="0"/>
              <a:t>Tet</a:t>
            </a:r>
            <a:r>
              <a:rPr lang="en-US" dirty="0" smtClean="0"/>
              <a:t> offensive, viewers of NBC news saw Col. Nguyen Ngoc Loan shoot his captive in the head on a Saigon street. </a:t>
            </a:r>
          </a:p>
          <a:p>
            <a:endParaRPr lang="en-US" dirty="0" smtClean="0"/>
          </a:p>
        </p:txBody>
      </p:sp>
      <p:pic>
        <p:nvPicPr>
          <p:cNvPr id="14" name="Picture 13"/>
          <p:cNvPicPr>
            <a:picLocks noChangeAspect="1"/>
          </p:cNvPicPr>
          <p:nvPr/>
        </p:nvPicPr>
        <p:blipFill>
          <a:blip r:embed="rId3"/>
          <a:stretch>
            <a:fillRect/>
          </a:stretch>
        </p:blipFill>
        <p:spPr>
          <a:xfrm>
            <a:off x="651524" y="4317906"/>
            <a:ext cx="3066960" cy="23370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60400"/>
            <a:ext cx="7770813" cy="1003300"/>
          </a:xfrm>
        </p:spPr>
        <p:txBody>
          <a:bodyPr/>
          <a:lstStyle/>
          <a:p>
            <a:r>
              <a:rPr lang="en-US" sz="2400" dirty="0" smtClean="0"/>
              <a:t>Journalists were far more restricted when they were “embedded” during the 2003 Invasion of Iraq</a:t>
            </a:r>
            <a:endParaRPr lang="en-US" dirty="0"/>
          </a:p>
        </p:txBody>
      </p:sp>
      <p:pic>
        <p:nvPicPr>
          <p:cNvPr id="4" name="Picture 3"/>
          <p:cNvPicPr>
            <a:picLocks noChangeAspect="1"/>
          </p:cNvPicPr>
          <p:nvPr/>
        </p:nvPicPr>
        <p:blipFill>
          <a:blip r:embed="rId2"/>
          <a:stretch>
            <a:fillRect/>
          </a:stretch>
        </p:blipFill>
        <p:spPr>
          <a:xfrm>
            <a:off x="1739900" y="2155969"/>
            <a:ext cx="5892800" cy="39138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628" y="301227"/>
            <a:ext cx="8620962" cy="6244352"/>
          </a:xfrm>
        </p:spPr>
        <p:txBody>
          <a:bodyPr>
            <a:normAutofit fontScale="92500" lnSpcReduction="10000"/>
          </a:bodyPr>
          <a:lstStyle/>
          <a:p>
            <a:pPr>
              <a:buNone/>
            </a:pPr>
            <a:endParaRPr lang="en-US" b="1" dirty="0" smtClean="0"/>
          </a:p>
          <a:p>
            <a:endParaRPr lang="en-US" b="1" dirty="0" smtClean="0"/>
          </a:p>
          <a:p>
            <a:r>
              <a:rPr lang="en-US" b="1" dirty="0" smtClean="0"/>
              <a:t>“</a:t>
            </a:r>
            <a:r>
              <a:rPr lang="en-US" b="1" dirty="0" smtClean="0">
                <a:solidFill>
                  <a:srgbClr val="FF0000"/>
                </a:solidFill>
              </a:rPr>
              <a:t>Facts</a:t>
            </a:r>
            <a:r>
              <a:rPr lang="en-US" b="1" dirty="0" smtClean="0"/>
              <a:t>” Courtesy of the </a:t>
            </a:r>
            <a:r>
              <a:rPr lang="en-US" i="1" dirty="0" smtClean="0"/>
              <a:t>JFK Library Website</a:t>
            </a:r>
            <a:r>
              <a:rPr lang="en-US" b="1" dirty="0" smtClean="0"/>
              <a:t>:</a:t>
            </a:r>
          </a:p>
          <a:p>
            <a:r>
              <a:rPr lang="en-US" b="1" dirty="0" smtClean="0"/>
              <a:t>“After World War II, the United States and its allies and the Soviet Union and its satellite states began a decades-long struggle for supremacy known as the </a:t>
            </a:r>
            <a:r>
              <a:rPr lang="en-US" b="1" dirty="0" smtClean="0">
                <a:solidFill>
                  <a:schemeClr val="tx1">
                    <a:lumMod val="95000"/>
                  </a:schemeClr>
                </a:solidFill>
              </a:rPr>
              <a:t>Cold War</a:t>
            </a:r>
            <a:r>
              <a:rPr lang="en-US" b="1" dirty="0" smtClean="0"/>
              <a:t>.”</a:t>
            </a:r>
          </a:p>
          <a:p>
            <a:r>
              <a:rPr lang="en-US" dirty="0" smtClean="0"/>
              <a:t>“</a:t>
            </a:r>
            <a:r>
              <a:rPr lang="en-US" b="1" dirty="0" smtClean="0"/>
              <a:t>The Soviet Union and the United States had fought as allies against Nazi Germany during World War II. But the alliance began to crumble as soon as the war in Europe ended in May 1945</a:t>
            </a:r>
            <a:r>
              <a:rPr lang="en-US" dirty="0" smtClean="0"/>
              <a:t>.” </a:t>
            </a:r>
          </a:p>
          <a:p>
            <a:r>
              <a:rPr lang="en-US" dirty="0" smtClean="0"/>
              <a:t>“</a:t>
            </a:r>
            <a:r>
              <a:rPr lang="en-US" b="1" dirty="0" smtClean="0"/>
              <a:t>Soldiers of the Soviet Union and the United States did not do battle directly during the Cold War. But the two superpowers continually antagonized each other through political maneuvering, military coalitions, espionage, propaganda, arms buildups, economic aid, and proxy wars between other nations</a:t>
            </a:r>
            <a:r>
              <a:rPr lang="en-US" dirty="0" smtClean="0"/>
              <a:t>.” </a:t>
            </a:r>
          </a:p>
        </p:txBody>
      </p:sp>
      <p:sp>
        <p:nvSpPr>
          <p:cNvPr id="4" name="TextBox 3"/>
          <p:cNvSpPr txBox="1"/>
          <p:nvPr/>
        </p:nvSpPr>
        <p:spPr>
          <a:xfrm>
            <a:off x="797785" y="301227"/>
            <a:ext cx="7139362" cy="523220"/>
          </a:xfrm>
          <a:prstGeom prst="rect">
            <a:avLst/>
          </a:prstGeom>
          <a:noFill/>
        </p:spPr>
        <p:txBody>
          <a:bodyPr wrap="square" rtlCol="0">
            <a:spAutoFit/>
          </a:bodyPr>
          <a:lstStyle/>
          <a:p>
            <a:r>
              <a:rPr lang="en-US" sz="2800" dirty="0" smtClean="0"/>
              <a:t>Some “Official History” of the Cold War </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542" y="410919"/>
            <a:ext cx="3274719" cy="6188699"/>
          </a:xfrm>
        </p:spPr>
        <p:txBody>
          <a:bodyPr>
            <a:normAutofit/>
          </a:bodyPr>
          <a:lstStyle/>
          <a:p>
            <a:r>
              <a:rPr lang="en-US" dirty="0" smtClean="0"/>
              <a:t>“From Stettin in the Baltic to Trieste in the Adriatic an </a:t>
            </a:r>
            <a:r>
              <a:rPr lang="en-US" i="1" dirty="0" smtClean="0">
                <a:solidFill>
                  <a:schemeClr val="tx1"/>
                </a:solidFill>
              </a:rPr>
              <a:t>iron curtain</a:t>
            </a:r>
            <a:r>
              <a:rPr lang="en-US" dirty="0" smtClean="0"/>
              <a:t> has descended across the Continent.”</a:t>
            </a:r>
          </a:p>
          <a:p>
            <a:r>
              <a:rPr lang="en-US" dirty="0" smtClean="0"/>
              <a:t>Winston Churchill, March 5, 1946</a:t>
            </a:r>
            <a:endParaRPr lang="en-US" dirty="0"/>
          </a:p>
        </p:txBody>
      </p:sp>
      <p:pic>
        <p:nvPicPr>
          <p:cNvPr id="4" name="Picture 3"/>
          <p:cNvPicPr>
            <a:picLocks noChangeAspect="1"/>
          </p:cNvPicPr>
          <p:nvPr/>
        </p:nvPicPr>
        <p:blipFill>
          <a:blip r:embed="rId2"/>
          <a:stretch>
            <a:fillRect/>
          </a:stretch>
        </p:blipFill>
        <p:spPr>
          <a:xfrm>
            <a:off x="4034257" y="410919"/>
            <a:ext cx="4585766" cy="5571706"/>
          </a:xfrm>
          <a:prstGeom prst="rect">
            <a:avLst/>
          </a:prstGeom>
        </p:spPr>
      </p:pic>
      <p:sp>
        <p:nvSpPr>
          <p:cNvPr id="5" name="TextBox 4"/>
          <p:cNvSpPr txBox="1"/>
          <p:nvPr/>
        </p:nvSpPr>
        <p:spPr>
          <a:xfrm>
            <a:off x="545424" y="4388143"/>
            <a:ext cx="2955061" cy="1200328"/>
          </a:xfrm>
          <a:prstGeom prst="rect">
            <a:avLst/>
          </a:prstGeom>
          <a:noFill/>
        </p:spPr>
        <p:txBody>
          <a:bodyPr wrap="square" rtlCol="0">
            <a:spAutoFit/>
          </a:bodyPr>
          <a:lstStyle/>
          <a:p>
            <a:r>
              <a:rPr lang="en-US" sz="2400" dirty="0" smtClean="0">
                <a:solidFill>
                  <a:srgbClr val="FF0000"/>
                </a:solidFill>
              </a:rPr>
              <a:t>What do we learn from quotes? From maps and images?</a:t>
            </a:r>
            <a:endParaRPr lang="en-US" sz="24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Iron Curtain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8618" y="0"/>
            <a:ext cx="9620238" cy="72151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26452" y="0"/>
            <a:ext cx="10121711"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8545" y="464807"/>
            <a:ext cx="2283862" cy="2987291"/>
          </a:xfrm>
          <a:prstGeom prst="rect">
            <a:avLst/>
          </a:prstGeom>
        </p:spPr>
      </p:pic>
      <p:pic>
        <p:nvPicPr>
          <p:cNvPr id="6" name="Picture 5"/>
          <p:cNvPicPr>
            <a:picLocks noChangeAspect="1"/>
          </p:cNvPicPr>
          <p:nvPr/>
        </p:nvPicPr>
        <p:blipFill>
          <a:blip r:embed="rId3"/>
          <a:stretch>
            <a:fillRect/>
          </a:stretch>
        </p:blipFill>
        <p:spPr>
          <a:xfrm>
            <a:off x="711247" y="3809769"/>
            <a:ext cx="3939524" cy="2786318"/>
          </a:xfrm>
          <a:prstGeom prst="rect">
            <a:avLst/>
          </a:prstGeom>
        </p:spPr>
      </p:pic>
      <p:sp>
        <p:nvSpPr>
          <p:cNvPr id="7" name="TextBox 6"/>
          <p:cNvSpPr txBox="1"/>
          <p:nvPr/>
        </p:nvSpPr>
        <p:spPr>
          <a:xfrm>
            <a:off x="5229294" y="3452098"/>
            <a:ext cx="3291496" cy="923330"/>
          </a:xfrm>
          <a:prstGeom prst="rect">
            <a:avLst/>
          </a:prstGeom>
          <a:noFill/>
        </p:spPr>
        <p:txBody>
          <a:bodyPr wrap="square" rtlCol="0">
            <a:spAutoFit/>
          </a:bodyPr>
          <a:lstStyle/>
          <a:p>
            <a:r>
              <a:rPr lang="en-US" dirty="0" smtClean="0"/>
              <a:t>The Partition of Germany and the Berlin Blockade (June 1948-May 1949)</a:t>
            </a:r>
            <a:endParaRPr lang="en-US" dirty="0"/>
          </a:p>
        </p:txBody>
      </p:sp>
      <p:pic>
        <p:nvPicPr>
          <p:cNvPr id="8" name="Picture 7"/>
          <p:cNvPicPr>
            <a:picLocks noChangeAspect="1"/>
          </p:cNvPicPr>
          <p:nvPr/>
        </p:nvPicPr>
        <p:blipFill>
          <a:blip r:embed="rId4"/>
          <a:stretch>
            <a:fillRect/>
          </a:stretch>
        </p:blipFill>
        <p:spPr>
          <a:xfrm>
            <a:off x="5229294" y="329264"/>
            <a:ext cx="3133468" cy="2642558"/>
          </a:xfrm>
          <a:prstGeom prst="rect">
            <a:avLst/>
          </a:prstGeom>
        </p:spPr>
      </p:pic>
      <p:sp>
        <p:nvSpPr>
          <p:cNvPr id="9" name="Rectangle 8"/>
          <p:cNvSpPr/>
          <p:nvPr/>
        </p:nvSpPr>
        <p:spPr>
          <a:xfrm>
            <a:off x="5047210" y="4721935"/>
            <a:ext cx="3473580" cy="2062103"/>
          </a:xfrm>
          <a:prstGeom prst="rect">
            <a:avLst/>
          </a:prstGeom>
        </p:spPr>
        <p:txBody>
          <a:bodyPr wrap="square">
            <a:spAutoFit/>
          </a:bodyPr>
          <a:lstStyle/>
          <a:p>
            <a:r>
              <a:rPr lang="en-US" sz="1600" dirty="0" smtClean="0"/>
              <a:t>“During the Berlin airlift, an Allied supply plane took off or landed in West Berlin every 30 seconds. The planes made nearly 300,000 flights in all.”</a:t>
            </a:r>
          </a:p>
          <a:p>
            <a:endParaRPr lang="en-US" sz="1600" dirty="0" smtClean="0"/>
          </a:p>
          <a:p>
            <a:r>
              <a:rPr lang="en-US" sz="1600" dirty="0" smtClean="0"/>
              <a:t>From The History Channel (owned by Hearst Corporation and </a:t>
            </a:r>
            <a:r>
              <a:rPr lang="en-US" sz="1600" dirty="0" smtClean="0"/>
              <a:t>Disney)</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900" y="410440"/>
            <a:ext cx="7312617" cy="5385690"/>
          </a:xfrm>
          <a:prstGeom prst="rect">
            <a:avLst/>
          </a:prstGeom>
        </p:spPr>
      </p:pic>
      <p:sp>
        <p:nvSpPr>
          <p:cNvPr id="5" name="TextBox 4"/>
          <p:cNvSpPr txBox="1"/>
          <p:nvPr/>
        </p:nvSpPr>
        <p:spPr>
          <a:xfrm>
            <a:off x="789642" y="6122233"/>
            <a:ext cx="7619663" cy="369332"/>
          </a:xfrm>
          <a:prstGeom prst="rect">
            <a:avLst/>
          </a:prstGeom>
          <a:noFill/>
        </p:spPr>
        <p:txBody>
          <a:bodyPr wrap="square" rtlCol="0">
            <a:spAutoFit/>
          </a:bodyPr>
          <a:lstStyle/>
          <a:p>
            <a:r>
              <a:rPr lang="en-US" dirty="0" smtClean="0"/>
              <a:t>   From </a:t>
            </a:r>
            <a:r>
              <a:rPr lang="en-US" dirty="0" smtClean="0"/>
              <a:t>Google Images (what kind of source is this?)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1227" y="2985440"/>
            <a:ext cx="5778507" cy="3504654"/>
          </a:xfrm>
          <a:prstGeom prst="rect">
            <a:avLst/>
          </a:prstGeom>
        </p:spPr>
      </p:pic>
      <p:sp>
        <p:nvSpPr>
          <p:cNvPr id="6" name="Rectangle 5"/>
          <p:cNvSpPr/>
          <p:nvPr/>
        </p:nvSpPr>
        <p:spPr>
          <a:xfrm>
            <a:off x="1681227" y="209506"/>
            <a:ext cx="5778507" cy="1938992"/>
          </a:xfrm>
          <a:prstGeom prst="rect">
            <a:avLst/>
          </a:prstGeom>
        </p:spPr>
        <p:txBody>
          <a:bodyPr wrap="square">
            <a:spAutoFit/>
          </a:bodyPr>
          <a:lstStyle/>
          <a:p>
            <a:r>
              <a:rPr lang="en-US" sz="2000" dirty="0" smtClean="0"/>
              <a:t>The Greek root of </a:t>
            </a:r>
            <a:r>
              <a:rPr lang="en-US" sz="2000" dirty="0" smtClean="0">
                <a:solidFill>
                  <a:srgbClr val="FF0000"/>
                </a:solidFill>
              </a:rPr>
              <a:t>theater </a:t>
            </a:r>
            <a:r>
              <a:rPr lang="en-US" sz="2000" dirty="0" smtClean="0"/>
              <a:t>means “a place for viewing.”</a:t>
            </a:r>
            <a:r>
              <a:rPr lang="en-US" sz="2000" dirty="0" smtClean="0"/>
              <a:t> </a:t>
            </a:r>
          </a:p>
          <a:p>
            <a:endParaRPr lang="en-US" sz="2000" dirty="0" smtClean="0"/>
          </a:p>
          <a:p>
            <a:r>
              <a:rPr lang="en-US" sz="2000" dirty="0" smtClean="0"/>
              <a:t>The </a:t>
            </a:r>
            <a:r>
              <a:rPr lang="en-US" sz="2000" dirty="0" smtClean="0"/>
              <a:t>Oxford English Dictionary defines theater, in part, as “A place constructed in the open air, for viewing dramatic plays or other spectacles.”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5562601"/>
          </a:xfrm>
        </p:spPr>
        <p:txBody>
          <a:bodyPr>
            <a:noAutofit/>
          </a:bodyPr>
          <a:lstStyle/>
          <a:p>
            <a:r>
              <a:rPr lang="en-US" dirty="0" smtClean="0">
                <a:solidFill>
                  <a:schemeClr val="tx1"/>
                </a:solidFill>
              </a:rPr>
              <a:t>In 1949, the communists triumphed in the Chinese civil war, and the world's most populous nation joined the Soviet Union as a Cold War adversary. In 1950, North Korea invaded South Korea, and the United Nations and the United States sent troops and military aid. Communist China intervened to support North Korea, and bloody campaigns stretched on for three years until a truce was signed in 1953</a:t>
            </a:r>
            <a:r>
              <a:rPr lang="en-US" dirty="0" smtClean="0">
                <a:solidFill>
                  <a:schemeClr val="tx1"/>
                </a:solidFill>
              </a:rPr>
              <a:t>.</a:t>
            </a:r>
          </a:p>
          <a:p>
            <a:r>
              <a:rPr lang="en-US" dirty="0" smtClean="0">
                <a:solidFill>
                  <a:schemeClr val="tx1"/>
                </a:solidFill>
              </a:rPr>
              <a:t>In 1954, the colonial French regime fell in Vietnam. The United States supported a military government in South Vietnam and worked to prevent free elections that might have unified the country under the control of communist North Vietnam</a:t>
            </a:r>
            <a:r>
              <a:rPr lang="en-US" dirty="0" smtClean="0">
                <a:solidFill>
                  <a:schemeClr val="tx1"/>
                </a:solidFill>
              </a:rPr>
              <a:t>.</a:t>
            </a:r>
          </a:p>
          <a:p>
            <a:endParaRPr lang="en-US" dirty="0" smtClean="0">
              <a:solidFill>
                <a:schemeClr val="tx1"/>
              </a:solidFill>
            </a:endParaRPr>
          </a:p>
          <a:p>
            <a:r>
              <a:rPr lang="en-US" dirty="0" smtClean="0">
                <a:solidFill>
                  <a:schemeClr val="tx1"/>
                </a:solidFill>
              </a:rPr>
              <a:t>From JFK Library Website</a:t>
            </a:r>
            <a:endParaRPr lang="en-US"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1945" y="193515"/>
            <a:ext cx="4653144" cy="6494108"/>
          </a:xfrm>
          <a:prstGeom prst="rect">
            <a:avLst/>
          </a:prstGeom>
        </p:spPr>
      </p:pic>
      <p:sp>
        <p:nvSpPr>
          <p:cNvPr id="3" name="TextBox 2"/>
          <p:cNvSpPr txBox="1"/>
          <p:nvPr/>
        </p:nvSpPr>
        <p:spPr>
          <a:xfrm>
            <a:off x="6056652" y="1156060"/>
            <a:ext cx="2873655" cy="2308324"/>
          </a:xfrm>
          <a:prstGeom prst="rect">
            <a:avLst/>
          </a:prstGeom>
          <a:noFill/>
        </p:spPr>
        <p:txBody>
          <a:bodyPr wrap="square" rtlCol="0">
            <a:spAutoFit/>
          </a:bodyPr>
          <a:lstStyle/>
          <a:p>
            <a:endParaRPr lang="en-US" dirty="0" smtClean="0"/>
          </a:p>
          <a:p>
            <a:r>
              <a:rPr lang="en-US" dirty="0" smtClean="0"/>
              <a:t>A very short history of the Korean War:</a:t>
            </a:r>
          </a:p>
          <a:p>
            <a:endParaRPr lang="en-US" dirty="0" smtClean="0"/>
          </a:p>
          <a:p>
            <a:r>
              <a:rPr lang="en-US" dirty="0" smtClean="0"/>
              <a:t>http://www.bbc.co.uk/history/worldwars/coldwar/korea_hickey_01.shtml</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9979" y="808130"/>
            <a:ext cx="7683500" cy="5232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924" y="211673"/>
            <a:ext cx="8694228" cy="5655727"/>
          </a:xfrm>
        </p:spPr>
        <p:txBody>
          <a:bodyPr/>
          <a:lstStyle/>
          <a:p>
            <a:r>
              <a:rPr lang="en-US" dirty="0" smtClean="0"/>
              <a:t>“In Europe, the dividing line between East and West remained essentially frozen during the next decades. But conflict spread to Asia, Africa, and Latin America. The struggle to overthrow colonial regimes frequently became entangled in Cold War tensions, and the superpowers competed to influence anti-colonial movements.” (JFK Library) </a:t>
            </a:r>
            <a:endParaRPr lang="en-US" dirty="0"/>
          </a:p>
        </p:txBody>
      </p:sp>
      <p:pic>
        <p:nvPicPr>
          <p:cNvPr id="4" name="Picture 3"/>
          <p:cNvPicPr>
            <a:picLocks noChangeAspect="1"/>
          </p:cNvPicPr>
          <p:nvPr/>
        </p:nvPicPr>
        <p:blipFill>
          <a:blip r:embed="rId2"/>
          <a:stretch>
            <a:fillRect/>
          </a:stretch>
        </p:blipFill>
        <p:spPr>
          <a:xfrm>
            <a:off x="511100" y="2722479"/>
            <a:ext cx="8072173" cy="3552435"/>
          </a:xfrm>
          <a:prstGeom prst="rect">
            <a:avLst/>
          </a:prstGeom>
        </p:spPr>
      </p:pic>
      <p:sp>
        <p:nvSpPr>
          <p:cNvPr id="5" name="TextBox 4"/>
          <p:cNvSpPr txBox="1"/>
          <p:nvPr/>
        </p:nvSpPr>
        <p:spPr>
          <a:xfrm>
            <a:off x="5204392" y="6407717"/>
            <a:ext cx="2515041" cy="369332"/>
          </a:xfrm>
          <a:prstGeom prst="rect">
            <a:avLst/>
          </a:prstGeom>
          <a:noFill/>
        </p:spPr>
        <p:txBody>
          <a:bodyPr wrap="square" rtlCol="0">
            <a:spAutoFit/>
          </a:bodyPr>
          <a:lstStyle/>
          <a:p>
            <a:r>
              <a:rPr lang="en-US" dirty="0" smtClean="0"/>
              <a:t>Map Circa 1959</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7717" y="1726004"/>
            <a:ext cx="4216027" cy="3478570"/>
          </a:xfrm>
          <a:prstGeom prst="rect">
            <a:avLst/>
          </a:prstGeom>
        </p:spPr>
      </p:pic>
      <p:sp>
        <p:nvSpPr>
          <p:cNvPr id="6" name="TextBox 5"/>
          <p:cNvSpPr txBox="1"/>
          <p:nvPr/>
        </p:nvSpPr>
        <p:spPr>
          <a:xfrm>
            <a:off x="824875" y="301163"/>
            <a:ext cx="7476247" cy="1200328"/>
          </a:xfrm>
          <a:prstGeom prst="rect">
            <a:avLst/>
          </a:prstGeom>
          <a:noFill/>
        </p:spPr>
        <p:txBody>
          <a:bodyPr wrap="square" rtlCol="0">
            <a:spAutoFit/>
          </a:bodyPr>
          <a:lstStyle/>
          <a:p>
            <a:r>
              <a:rPr lang="en-US" sz="2400" dirty="0" smtClean="0"/>
              <a:t>The Cuban Revolution (1953-1959): Waged by Fidel Castro and The 26</a:t>
            </a:r>
            <a:r>
              <a:rPr lang="en-US" sz="2400" baseline="30000" dirty="0" smtClean="0"/>
              <a:t>th</a:t>
            </a:r>
            <a:r>
              <a:rPr lang="en-US" sz="2400" dirty="0" smtClean="0"/>
              <a:t> of July Movement against Cuban President </a:t>
            </a:r>
            <a:r>
              <a:rPr lang="en-US" sz="2400" dirty="0" err="1" smtClean="0"/>
              <a:t>Fulgencio</a:t>
            </a:r>
            <a:r>
              <a:rPr lang="en-US" sz="2400" dirty="0" smtClean="0"/>
              <a:t> Batista </a:t>
            </a:r>
            <a:endParaRPr lang="en-US" sz="2400" dirty="0"/>
          </a:p>
        </p:txBody>
      </p:sp>
      <p:sp>
        <p:nvSpPr>
          <p:cNvPr id="7" name="TextBox 6"/>
          <p:cNvSpPr txBox="1"/>
          <p:nvPr/>
        </p:nvSpPr>
        <p:spPr>
          <a:xfrm>
            <a:off x="497543" y="5643528"/>
            <a:ext cx="8497889" cy="646331"/>
          </a:xfrm>
          <a:prstGeom prst="rect">
            <a:avLst/>
          </a:prstGeom>
          <a:noFill/>
        </p:spPr>
        <p:txBody>
          <a:bodyPr wrap="square" rtlCol="0">
            <a:spAutoFit/>
          </a:bodyPr>
          <a:lstStyle/>
          <a:p>
            <a:r>
              <a:rPr lang="en-US" dirty="0" smtClean="0"/>
              <a:t>(In compliance with a 1903 treaty, the U.S. sends rent checks to Cuba for its Naval Base in Guantanamo Bay. After the Revolution, Castro refused to cash these checks.)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7248"/>
            <a:ext cx="7770813" cy="1251587"/>
          </a:xfrm>
        </p:spPr>
        <p:txBody>
          <a:bodyPr/>
          <a:lstStyle/>
          <a:p>
            <a:r>
              <a:rPr lang="en-US" sz="4000" dirty="0" smtClean="0">
                <a:solidFill>
                  <a:schemeClr val="tx1"/>
                </a:solidFill>
              </a:rPr>
              <a:t>From U.S. Cold War Foreign Policy To the Dirty Wars</a:t>
            </a:r>
            <a:endParaRPr lang="en-US" sz="4000" dirty="0">
              <a:solidFill>
                <a:schemeClr val="tx1"/>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tx1"/>
                </a:solidFill>
              </a:rPr>
              <a:t>From 1945-1976, “Cold War national security concerns had dominated U.S. relations with the developing world. It was an approach particularly evident in U.S. policy toward Latin America; guided by visceral anticommunism combined with an abiding fear of Latin American leftist insurgencies in the aftermath of the 1959 Cuban Revolution, American policymakers cultivated close ties with politically ambitious Latin American military leaders.”</a:t>
            </a:r>
          </a:p>
          <a:p>
            <a:r>
              <a:rPr lang="en-US" dirty="0" smtClean="0"/>
              <a:t>William </a:t>
            </a:r>
            <a:r>
              <a:rPr lang="en-US" dirty="0" err="1" smtClean="0"/>
              <a:t>Schmidil</a:t>
            </a:r>
            <a:r>
              <a:rPr lang="en-US" dirty="0" smtClean="0"/>
              <a:t>, </a:t>
            </a:r>
            <a:r>
              <a:rPr lang="en-US" i="1" dirty="0" smtClean="0"/>
              <a:t>The Fate of Freedom Elsewhere </a:t>
            </a:r>
            <a:r>
              <a:rPr lang="en-US" dirty="0" smtClean="0"/>
              <a:t>(Cornell University Press)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342901"/>
            <a:ext cx="8164513" cy="6096000"/>
          </a:xfrm>
        </p:spPr>
        <p:txBody>
          <a:bodyPr>
            <a:normAutofit fontScale="70000" lnSpcReduction="20000"/>
          </a:bodyPr>
          <a:lstStyle/>
          <a:p>
            <a:r>
              <a:rPr lang="en-US" sz="3429" dirty="0" smtClean="0">
                <a:solidFill>
                  <a:schemeClr val="tx1"/>
                </a:solidFill>
              </a:rPr>
              <a:t>“George Kennan, a career Foreign Service Officer, formulated the policy of ‘</a:t>
            </a:r>
            <a:r>
              <a:rPr lang="en-US" sz="3429" dirty="0" smtClean="0">
                <a:solidFill>
                  <a:srgbClr val="FF0000"/>
                </a:solidFill>
              </a:rPr>
              <a:t>containment</a:t>
            </a:r>
            <a:r>
              <a:rPr lang="en-US" sz="3429" dirty="0" smtClean="0">
                <a:solidFill>
                  <a:schemeClr val="tx1"/>
                </a:solidFill>
              </a:rPr>
              <a:t>,’ the basic United States strategy for fighting the cold war with the Soviet Union.</a:t>
            </a:r>
          </a:p>
          <a:p>
            <a:r>
              <a:rPr lang="en-US" sz="3429" dirty="0" smtClean="0">
                <a:solidFill>
                  <a:schemeClr val="tx1"/>
                </a:solidFill>
              </a:rPr>
              <a:t>“Kennan’s ideas, which became the basis of the Truman administration’s foreign policy, first came to public attention in 1947 in the form of an anonymous contribution to the journal </a:t>
            </a:r>
            <a:r>
              <a:rPr lang="en-US" sz="3429" i="1" dirty="0" smtClean="0">
                <a:solidFill>
                  <a:schemeClr val="tx1"/>
                </a:solidFill>
              </a:rPr>
              <a:t>Foreign Affairs</a:t>
            </a:r>
            <a:r>
              <a:rPr lang="en-US" sz="3429" dirty="0" smtClean="0">
                <a:solidFill>
                  <a:schemeClr val="tx1"/>
                </a:solidFill>
              </a:rPr>
              <a:t>, the so-called ‘X-Article.’ ‘The main element of any United States policy toward the Soviet Union,’ Kennan wrote, ‘must be that of a long-term, patient but firm and vigilant containment of Russian expansive tendencies.’ To that end, he called for countering ‘Soviet pressure against the free institutions of the Western world’ through the ‘adroit and vigilant application of counter-force at a series of constantly shifting geographical and political points, corresponding to the shifts and maneuvers of Soviet policy.’”</a:t>
            </a:r>
          </a:p>
          <a:p>
            <a:r>
              <a:rPr lang="en-US" sz="3429" dirty="0" smtClean="0"/>
              <a:t>From U.S. Department of State, Office of the Historian</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9044" y="0"/>
            <a:ext cx="4924956" cy="6858000"/>
          </a:xfrm>
          <a:prstGeom prst="rect">
            <a:avLst/>
          </a:prstGeom>
        </p:spPr>
      </p:pic>
      <p:sp>
        <p:nvSpPr>
          <p:cNvPr id="3" name="TextBox 2"/>
          <p:cNvSpPr txBox="1"/>
          <p:nvPr/>
        </p:nvSpPr>
        <p:spPr>
          <a:xfrm>
            <a:off x="471357" y="3801972"/>
            <a:ext cx="3260220" cy="2246769"/>
          </a:xfrm>
          <a:prstGeom prst="rect">
            <a:avLst/>
          </a:prstGeom>
          <a:noFill/>
        </p:spPr>
        <p:txBody>
          <a:bodyPr wrap="square" rtlCol="0">
            <a:spAutoFit/>
          </a:bodyPr>
          <a:lstStyle/>
          <a:p>
            <a:r>
              <a:rPr lang="en-US" sz="2800" dirty="0" smtClean="0"/>
              <a:t>Where is “where”?</a:t>
            </a:r>
          </a:p>
          <a:p>
            <a:endParaRPr lang="en-US" sz="2800" dirty="0" smtClean="0"/>
          </a:p>
          <a:p>
            <a:r>
              <a:rPr lang="en-US" sz="2800" dirty="0" smtClean="0"/>
              <a:t>“Over there”? </a:t>
            </a:r>
          </a:p>
          <a:p>
            <a:endParaRPr lang="en-US" sz="2800" dirty="0" smtClean="0"/>
          </a:p>
          <a:p>
            <a:r>
              <a:rPr lang="en-US" sz="2800" dirty="0" smtClean="0"/>
              <a:t>Or closer to home?</a:t>
            </a:r>
            <a:endParaRPr lang="en-US" sz="2800" dirty="0"/>
          </a:p>
        </p:txBody>
      </p:sp>
      <p:sp>
        <p:nvSpPr>
          <p:cNvPr id="5" name="TextBox 4"/>
          <p:cNvSpPr txBox="1"/>
          <p:nvPr/>
        </p:nvSpPr>
        <p:spPr>
          <a:xfrm>
            <a:off x="643112" y="602454"/>
            <a:ext cx="2857373" cy="2246769"/>
          </a:xfrm>
          <a:prstGeom prst="rect">
            <a:avLst/>
          </a:prstGeom>
          <a:noFill/>
        </p:spPr>
        <p:txBody>
          <a:bodyPr wrap="square" rtlCol="0">
            <a:spAutoFit/>
          </a:bodyPr>
          <a:lstStyle/>
          <a:p>
            <a:r>
              <a:rPr lang="en-US" sz="2800" dirty="0" smtClean="0"/>
              <a:t>But, by definition, it is impossible to </a:t>
            </a:r>
            <a:r>
              <a:rPr lang="en-US" sz="2800" i="1" dirty="0" smtClean="0">
                <a:solidFill>
                  <a:srgbClr val="FF0000"/>
                </a:solidFill>
              </a:rPr>
              <a:t>contain </a:t>
            </a:r>
            <a:r>
              <a:rPr lang="en-US" sz="2800" dirty="0" smtClean="0"/>
              <a:t>a total war…</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489852"/>
            <a:ext cx="7962900" cy="5194128"/>
          </a:xfrm>
        </p:spPr>
        <p:txBody>
          <a:bodyPr>
            <a:normAutofit/>
          </a:bodyPr>
          <a:lstStyle/>
          <a:p>
            <a:r>
              <a:rPr lang="en-US" b="1" dirty="0" smtClean="0">
                <a:solidFill>
                  <a:srgbClr val="FF0000"/>
                </a:solidFill>
              </a:rPr>
              <a:t>The Cuban Missile Crisis</a:t>
            </a:r>
          </a:p>
          <a:p>
            <a:endParaRPr lang="en-US" b="1" dirty="0" smtClean="0"/>
          </a:p>
          <a:p>
            <a:endParaRPr lang="en-US" b="1" dirty="0" smtClean="0"/>
          </a:p>
          <a:p>
            <a:r>
              <a:rPr lang="en-US" dirty="0" smtClean="0"/>
              <a:t>In the summer of 1962, Khrushchev reached a secret agreement with the Cuban government to supply nuclear missiles capable of protecting the island against another U.S.-sponsored invasion. In mid-October, American spy planes photographed the missile sites under construction. Kennedy responded by placing a naval blockade, which he referred to as a "quarantine," around Cuba. </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5169943" y="332220"/>
            <a:ext cx="3712340" cy="268349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5279"/>
            <a:ext cx="7770813" cy="5102121"/>
          </a:xfrm>
        </p:spPr>
        <p:txBody>
          <a:bodyPr/>
          <a:lstStyle/>
          <a:p>
            <a:r>
              <a:rPr lang="en-US" dirty="0" smtClean="0"/>
              <a:t>In his 1949 best-seller </a:t>
            </a:r>
            <a:r>
              <a:rPr lang="en-US" i="1" dirty="0" smtClean="0"/>
              <a:t>The Vital Center</a:t>
            </a:r>
            <a:r>
              <a:rPr lang="en-US" dirty="0" smtClean="0"/>
              <a:t>, Arthur Schlesinger, Jr. named anxiety “the official emotion of our time.”</a:t>
            </a:r>
            <a:endParaRPr lang="en-US" dirty="0"/>
          </a:p>
        </p:txBody>
      </p:sp>
      <p:pic>
        <p:nvPicPr>
          <p:cNvPr id="4" name="Picture 3"/>
          <p:cNvPicPr>
            <a:picLocks noChangeAspect="1"/>
          </p:cNvPicPr>
          <p:nvPr/>
        </p:nvPicPr>
        <p:blipFill>
          <a:blip r:embed="rId2"/>
          <a:stretch>
            <a:fillRect/>
          </a:stretch>
        </p:blipFill>
        <p:spPr>
          <a:xfrm>
            <a:off x="903974" y="2300679"/>
            <a:ext cx="3106760" cy="3995833"/>
          </a:xfrm>
          <a:prstGeom prst="rect">
            <a:avLst/>
          </a:prstGeom>
        </p:spPr>
      </p:pic>
      <p:pic>
        <p:nvPicPr>
          <p:cNvPr id="5" name="Picture 4"/>
          <p:cNvPicPr>
            <a:picLocks noChangeAspect="1"/>
          </p:cNvPicPr>
          <p:nvPr/>
        </p:nvPicPr>
        <p:blipFill>
          <a:blip r:embed="rId3"/>
          <a:stretch>
            <a:fillRect/>
          </a:stretch>
        </p:blipFill>
        <p:spPr>
          <a:xfrm>
            <a:off x="5217581" y="2300679"/>
            <a:ext cx="2998318" cy="41153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9182"/>
            <a:ext cx="7770813" cy="1212324"/>
          </a:xfrm>
        </p:spPr>
        <p:txBody>
          <a:bodyPr/>
          <a:lstStyle/>
          <a:p>
            <a:r>
              <a:rPr lang="en-US" sz="4400" dirty="0" smtClean="0">
                <a:solidFill>
                  <a:srgbClr val="FF0000"/>
                </a:solidFill>
              </a:rPr>
              <a:t>“The Theater of War”</a:t>
            </a:r>
            <a:endParaRPr lang="en-US" sz="4400" dirty="0">
              <a:solidFill>
                <a:srgbClr val="FF0000"/>
              </a:solidFill>
            </a:endParaRPr>
          </a:p>
        </p:txBody>
      </p:sp>
      <p:sp>
        <p:nvSpPr>
          <p:cNvPr id="3" name="Content Placeholder 2"/>
          <p:cNvSpPr>
            <a:spLocks noGrp="1"/>
          </p:cNvSpPr>
          <p:nvPr>
            <p:ph idx="1"/>
          </p:nvPr>
        </p:nvSpPr>
        <p:spPr>
          <a:xfrm>
            <a:off x="498474" y="1741506"/>
            <a:ext cx="7556313" cy="4384657"/>
          </a:xfrm>
        </p:spPr>
        <p:txBody>
          <a:bodyPr>
            <a:normAutofit/>
          </a:bodyPr>
          <a:lstStyle/>
          <a:p>
            <a:endParaRPr lang="en-US" dirty="0" smtClean="0"/>
          </a:p>
          <a:p>
            <a:r>
              <a:rPr lang="en-US" dirty="0" smtClean="0">
                <a:solidFill>
                  <a:schemeClr val="tx1"/>
                </a:solidFill>
              </a:rPr>
              <a:t>“Denotes properly such a portion of the space over which war prevails as has its boundaries protected, and thus possesses a kind of independence. This protection may consist in fortresses, or important natural obstacles presented by the country, or even in its being separated by a considerable distance from the rest of the space embraced in the war.”</a:t>
            </a:r>
          </a:p>
          <a:p>
            <a:r>
              <a:rPr lang="en-US" dirty="0" smtClean="0">
                <a:solidFill>
                  <a:schemeClr val="tx1"/>
                </a:solidFill>
              </a:rPr>
              <a:t>Carl von Clausewitz, </a:t>
            </a:r>
            <a:r>
              <a:rPr lang="en-US" i="1" dirty="0" smtClean="0">
                <a:solidFill>
                  <a:schemeClr val="tx1"/>
                </a:solidFill>
              </a:rPr>
              <a:t>On War</a:t>
            </a:r>
            <a:r>
              <a:rPr lang="en-US" dirty="0" smtClean="0">
                <a:solidFill>
                  <a:schemeClr val="tx1"/>
                </a:solidFill>
              </a:rPr>
              <a:t>, 1832</a:t>
            </a:r>
          </a:p>
          <a:p>
            <a:endParaRPr lang="en-US" dirty="0" smtClean="0"/>
          </a:p>
          <a:p>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7694" y="436141"/>
            <a:ext cx="7243858" cy="583611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23761"/>
            <a:ext cx="7770813" cy="5800657"/>
          </a:xfrm>
        </p:spPr>
        <p:txBody>
          <a:bodyPr>
            <a:normAutofit lnSpcReduction="10000"/>
          </a:bodyPr>
          <a:lstStyle/>
          <a:p>
            <a:r>
              <a:rPr lang="en-US" dirty="0" smtClean="0"/>
              <a:t>“</a:t>
            </a:r>
            <a:r>
              <a:rPr lang="en-US" dirty="0" smtClean="0">
                <a:solidFill>
                  <a:schemeClr val="tx1"/>
                </a:solidFill>
              </a:rPr>
              <a:t>PROBABLY, WE WILL never be able to determine the psychic havoc of the concentration camps and the atom bomb upon the unconscious mind of almost everyone alive in these years. For the first time in civilized history, perhaps for the first time in all of history, we have been forced to live with the suppressed knowledge that the smallest facets of our personality or the most minor projection of our ideas, or indeed the absence of ideas and the absence of personality could mean equally well that we might still be doomed to die as a cipher in some vast statistical operation in which our teeth would be counted, and our hair would be saved, but our death itself would be unknown, </a:t>
            </a:r>
            <a:r>
              <a:rPr lang="en-US" dirty="0" err="1" smtClean="0">
                <a:solidFill>
                  <a:schemeClr val="tx1"/>
                </a:solidFill>
              </a:rPr>
              <a:t>unhonored</a:t>
            </a:r>
            <a:r>
              <a:rPr lang="en-US" dirty="0" smtClean="0">
                <a:solidFill>
                  <a:schemeClr val="tx1"/>
                </a:solidFill>
              </a:rPr>
              <a:t>, and unremarked</a:t>
            </a:r>
            <a:r>
              <a:rPr lang="en-US" dirty="0" smtClean="0"/>
              <a:t>.”</a:t>
            </a:r>
          </a:p>
          <a:p>
            <a:r>
              <a:rPr lang="en-US" dirty="0" smtClean="0"/>
              <a:t>Norman Mailer, 1957</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0725" y="0"/>
            <a:ext cx="5155812" cy="6608813"/>
          </a:xfrm>
          <a:prstGeom prst="rect">
            <a:avLst/>
          </a:prstGeom>
        </p:spPr>
      </p:pic>
      <p:sp>
        <p:nvSpPr>
          <p:cNvPr id="5" name="TextBox 4"/>
          <p:cNvSpPr txBox="1"/>
          <p:nvPr/>
        </p:nvSpPr>
        <p:spPr>
          <a:xfrm>
            <a:off x="170954" y="1644536"/>
            <a:ext cx="3109733" cy="1323439"/>
          </a:xfrm>
          <a:prstGeom prst="rect">
            <a:avLst/>
          </a:prstGeom>
          <a:noFill/>
        </p:spPr>
        <p:txBody>
          <a:bodyPr wrap="square" rtlCol="0">
            <a:spAutoFit/>
          </a:bodyPr>
          <a:lstStyle/>
          <a:p>
            <a:r>
              <a:rPr lang="en-US" sz="4000" dirty="0" smtClean="0">
                <a:solidFill>
                  <a:srgbClr val="0000FF"/>
                </a:solidFill>
              </a:rPr>
              <a:t>Anti</a:t>
            </a:r>
            <a:r>
              <a:rPr lang="en-US" sz="4000" dirty="0" smtClean="0"/>
              <a:t>-</a:t>
            </a:r>
            <a:r>
              <a:rPr lang="en-US" sz="4000" dirty="0" smtClean="0">
                <a:solidFill>
                  <a:srgbClr val="FF0000"/>
                </a:solidFill>
              </a:rPr>
              <a:t>Communism</a:t>
            </a:r>
            <a:endParaRPr lang="en-US" sz="4000"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750772"/>
          </a:xfrm>
        </p:spPr>
        <p:txBody>
          <a:bodyPr/>
          <a:lstStyle/>
          <a:p>
            <a:r>
              <a:rPr lang="en-US" dirty="0" smtClean="0"/>
              <a:t>How to Spot a Communist!</a:t>
            </a:r>
            <a:endParaRPr lang="en-US" dirty="0"/>
          </a:p>
        </p:txBody>
      </p:sp>
      <p:sp>
        <p:nvSpPr>
          <p:cNvPr id="3" name="Content Placeholder 2"/>
          <p:cNvSpPr>
            <a:spLocks noGrp="1"/>
          </p:cNvSpPr>
          <p:nvPr>
            <p:ph idx="1"/>
          </p:nvPr>
        </p:nvSpPr>
        <p:spPr>
          <a:xfrm>
            <a:off x="685800" y="2228928"/>
            <a:ext cx="2763239" cy="3638472"/>
          </a:xfrm>
        </p:spPr>
        <p:txBody>
          <a:bodyPr>
            <a:normAutofit/>
          </a:bodyPr>
          <a:lstStyle/>
          <a:p>
            <a:endParaRPr lang="en-US" dirty="0" smtClean="0"/>
          </a:p>
          <a:p>
            <a:endParaRPr lang="en-US" dirty="0" smtClean="0"/>
          </a:p>
          <a:p>
            <a:r>
              <a:rPr lang="en-US" dirty="0" smtClean="0"/>
              <a:t>https://</a:t>
            </a:r>
            <a:r>
              <a:rPr lang="en-US" dirty="0" err="1" smtClean="0"/>
              <a:t>www.youtube.com/watch?v</a:t>
            </a:r>
            <a:r>
              <a:rPr lang="en-US" dirty="0" smtClean="0"/>
              <a:t>=</a:t>
            </a:r>
            <a:r>
              <a:rPr lang="en-US" dirty="0" err="1" smtClean="0"/>
              <a:t>KQVXHlMvOoU</a:t>
            </a:r>
            <a:endParaRPr lang="en-US" dirty="0"/>
          </a:p>
        </p:txBody>
      </p:sp>
      <p:pic>
        <p:nvPicPr>
          <p:cNvPr id="5" name="Picture 4"/>
          <p:cNvPicPr>
            <a:picLocks noChangeAspect="1"/>
          </p:cNvPicPr>
          <p:nvPr/>
        </p:nvPicPr>
        <p:blipFill>
          <a:blip r:embed="rId2"/>
          <a:stretch>
            <a:fillRect/>
          </a:stretch>
        </p:blipFill>
        <p:spPr>
          <a:xfrm>
            <a:off x="4245929" y="2739464"/>
            <a:ext cx="4191000" cy="3149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97844"/>
            <a:ext cx="7770813" cy="5069556"/>
          </a:xfrm>
        </p:spPr>
        <p:txBody>
          <a:bodyPr>
            <a:normAutofit fontScale="92500"/>
          </a:bodyPr>
          <a:lstStyle/>
          <a:p>
            <a:r>
              <a:rPr lang="en-US" dirty="0" smtClean="0">
                <a:solidFill>
                  <a:schemeClr val="tx1"/>
                </a:solidFill>
              </a:rPr>
              <a:t>“The House Un-American Activities Committee (HUAC) was created in 1938 to investigate alleged disloyalty and subversive activities on the part of private citizens, public employees, and those organizations suspected of having Communist ties. . . .  [Led by] Martin Dies of Texas, </a:t>
            </a:r>
            <a:r>
              <a:rPr lang="en-US" dirty="0" err="1" smtClean="0">
                <a:solidFill>
                  <a:schemeClr val="tx1"/>
                </a:solidFill>
              </a:rPr>
              <a:t>HUAC's</a:t>
            </a:r>
            <a:r>
              <a:rPr lang="en-US" dirty="0" smtClean="0">
                <a:solidFill>
                  <a:schemeClr val="tx1"/>
                </a:solidFill>
              </a:rPr>
              <a:t> strident attacks on the Roosevelt administration prior to the outbreak of the war did not suit the political mood of a nation that was largely in favor of FDR’s leadership. All that changed, however, in the postwar atmosphere of fear and contempt for the Soviet Union, at which time </a:t>
            </a:r>
            <a:r>
              <a:rPr lang="en-US" dirty="0" err="1" smtClean="0">
                <a:solidFill>
                  <a:schemeClr val="tx1"/>
                </a:solidFill>
              </a:rPr>
              <a:t>HUAC's</a:t>
            </a:r>
            <a:r>
              <a:rPr lang="en-US" dirty="0" smtClean="0">
                <a:solidFill>
                  <a:schemeClr val="tx1"/>
                </a:solidFill>
              </a:rPr>
              <a:t> activities commanded broad popular support and consistently attracted major headlines.”</a:t>
            </a:r>
          </a:p>
          <a:p>
            <a:r>
              <a:rPr lang="en-US" dirty="0" smtClean="0">
                <a:solidFill>
                  <a:schemeClr val="tx1"/>
                </a:solidFill>
              </a:rPr>
              <a:t>http://</a:t>
            </a:r>
            <a:r>
              <a:rPr lang="en-US" dirty="0" err="1" smtClean="0">
                <a:solidFill>
                  <a:schemeClr val="tx1"/>
                </a:solidFill>
              </a:rPr>
              <a:t>www.gwu.edu/~erpapers/teachinger/glossary/huac.cfm</a:t>
            </a:r>
            <a:endParaRPr lang="en-US"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7377" y="1908637"/>
            <a:ext cx="5220779" cy="4113974"/>
          </a:xfrm>
          <a:prstGeom prst="rect">
            <a:avLst/>
          </a:prstGeom>
        </p:spPr>
      </p:pic>
      <p:sp>
        <p:nvSpPr>
          <p:cNvPr id="5" name="TextBox 4"/>
          <p:cNvSpPr txBox="1"/>
          <p:nvPr/>
        </p:nvSpPr>
        <p:spPr>
          <a:xfrm>
            <a:off x="1597377" y="798736"/>
            <a:ext cx="6049082" cy="523220"/>
          </a:xfrm>
          <a:prstGeom prst="rect">
            <a:avLst/>
          </a:prstGeom>
          <a:noFill/>
        </p:spPr>
        <p:txBody>
          <a:bodyPr wrap="square" rtlCol="0">
            <a:spAutoFit/>
          </a:bodyPr>
          <a:lstStyle/>
          <a:p>
            <a:r>
              <a:rPr lang="en-US" sz="2800" dirty="0" smtClean="0"/>
              <a:t>Brecht testifying before HUAC</a:t>
            </a:r>
            <a:endParaRPr lang="en-US" sz="2800"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81975" y="236590"/>
            <a:ext cx="4774638" cy="1944116"/>
          </a:xfrm>
        </p:spPr>
        <p:txBody>
          <a:bodyPr/>
          <a:lstStyle/>
          <a:p>
            <a:r>
              <a:rPr lang="en-US" dirty="0" smtClean="0"/>
              <a:t>HUAC and </a:t>
            </a:r>
            <a:br>
              <a:rPr lang="en-US" dirty="0" smtClean="0"/>
            </a:br>
            <a:r>
              <a:rPr lang="en-US" dirty="0" smtClean="0"/>
              <a:t>Joseph McCarthy</a:t>
            </a:r>
            <a:endParaRPr lang="en-US" dirty="0"/>
          </a:p>
        </p:txBody>
      </p:sp>
      <p:sp>
        <p:nvSpPr>
          <p:cNvPr id="3" name="Content Placeholder 2"/>
          <p:cNvSpPr>
            <a:spLocks noGrp="1"/>
          </p:cNvSpPr>
          <p:nvPr>
            <p:ph idx="1"/>
          </p:nvPr>
        </p:nvSpPr>
        <p:spPr>
          <a:xfrm>
            <a:off x="0" y="4169854"/>
            <a:ext cx="3948222" cy="2143366"/>
          </a:xfrm>
        </p:spPr>
        <p:txBody>
          <a:bodyPr>
            <a:normAutofit/>
          </a:bodyPr>
          <a:lstStyle/>
          <a:p>
            <a:r>
              <a:rPr lang="en-US" sz="1800" dirty="0" smtClean="0"/>
              <a:t>https://</a:t>
            </a:r>
            <a:r>
              <a:rPr lang="en-US" sz="1800" dirty="0" err="1" smtClean="0"/>
              <a:t>www.youtube.com/watch?v</a:t>
            </a:r>
            <a:r>
              <a:rPr lang="en-US" sz="1800" dirty="0" smtClean="0"/>
              <a:t>=MnUf30oefQw</a:t>
            </a:r>
            <a:endParaRPr lang="en-US" sz="1800" dirty="0"/>
          </a:p>
        </p:txBody>
      </p:sp>
      <p:pic>
        <p:nvPicPr>
          <p:cNvPr id="5" name="Picture 4"/>
          <p:cNvPicPr>
            <a:picLocks noChangeAspect="1"/>
          </p:cNvPicPr>
          <p:nvPr/>
        </p:nvPicPr>
        <p:blipFill>
          <a:blip r:embed="rId2"/>
          <a:stretch>
            <a:fillRect/>
          </a:stretch>
        </p:blipFill>
        <p:spPr>
          <a:xfrm>
            <a:off x="4237995" y="3515643"/>
            <a:ext cx="4440532" cy="2501708"/>
          </a:xfrm>
          <a:prstGeom prst="rect">
            <a:avLst/>
          </a:prstGeom>
        </p:spPr>
      </p:pic>
      <p:pic>
        <p:nvPicPr>
          <p:cNvPr id="6" name="Picture 5"/>
          <p:cNvPicPr>
            <a:picLocks noChangeAspect="1"/>
          </p:cNvPicPr>
          <p:nvPr/>
        </p:nvPicPr>
        <p:blipFill>
          <a:blip r:embed="rId3"/>
          <a:stretch>
            <a:fillRect/>
          </a:stretch>
        </p:blipFill>
        <p:spPr>
          <a:xfrm>
            <a:off x="465877" y="723233"/>
            <a:ext cx="2772913" cy="3191332"/>
          </a:xfrm>
          <a:prstGeom prst="rect">
            <a:avLst/>
          </a:prstGeom>
        </p:spPr>
      </p:pic>
      <p:sp>
        <p:nvSpPr>
          <p:cNvPr id="7" name="TextBox 6"/>
          <p:cNvSpPr txBox="1"/>
          <p:nvPr/>
        </p:nvSpPr>
        <p:spPr>
          <a:xfrm>
            <a:off x="4503043" y="2501398"/>
            <a:ext cx="4175484" cy="646331"/>
          </a:xfrm>
          <a:prstGeom prst="rect">
            <a:avLst/>
          </a:prstGeom>
          <a:noFill/>
        </p:spPr>
        <p:txBody>
          <a:bodyPr wrap="square" rtlCol="0">
            <a:spAutoFit/>
          </a:bodyPr>
          <a:lstStyle/>
          <a:p>
            <a:r>
              <a:rPr lang="en-US" dirty="0" smtClean="0"/>
              <a:t>https://</a:t>
            </a:r>
            <a:r>
              <a:rPr lang="en-US" dirty="0" err="1" smtClean="0"/>
              <a:t>www.youtube.com/watch?v</a:t>
            </a:r>
            <a:r>
              <a:rPr lang="en-US" dirty="0" smtClean="0"/>
              <a:t>=MnUf30oefQw</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72789"/>
            <a:ext cx="7770813" cy="3346061"/>
          </a:xfrm>
        </p:spPr>
        <p:txBody>
          <a:bodyPr>
            <a:normAutofit/>
          </a:bodyPr>
          <a:lstStyle/>
          <a:p>
            <a:r>
              <a:rPr lang="en-US" dirty="0" smtClean="0"/>
              <a:t>“As to us here our thoughts of everything at home are suspended, by our astonishment at the wonderful Spectacle which is exhibited in a Neighboring and rival Country—what Spectators, and what Actors!”</a:t>
            </a:r>
          </a:p>
          <a:p>
            <a:r>
              <a:rPr lang="en-US" dirty="0" smtClean="0"/>
              <a:t>Edmund </a:t>
            </a:r>
            <a:r>
              <a:rPr lang="en-US" dirty="0" smtClean="0"/>
              <a:t>Burke, 1789 </a:t>
            </a:r>
          </a:p>
          <a:p>
            <a:r>
              <a:rPr lang="en-US" sz="2000" dirty="0" smtClean="0">
                <a:solidFill>
                  <a:srgbClr val="FF0000"/>
                </a:solidFill>
              </a:rPr>
              <a:t>What kind of spectators are Burke’s English? What vantage or point of view do they have on the spectacle in France?</a:t>
            </a:r>
          </a:p>
        </p:txBody>
      </p:sp>
      <p:pic>
        <p:nvPicPr>
          <p:cNvPr id="5" name="Content Placeholder 3"/>
          <p:cNvPicPr>
            <a:picLocks noChangeAspect="1"/>
          </p:cNvPicPr>
          <p:nvPr/>
        </p:nvPicPr>
        <p:blipFill>
          <a:blip r:embed="rId2"/>
          <a:srcRect t="-38335" b="-38335"/>
          <a:stretch>
            <a:fillRect/>
          </a:stretch>
        </p:blipFill>
        <p:spPr>
          <a:xfrm>
            <a:off x="457200" y="-675725"/>
            <a:ext cx="4038600" cy="3777548"/>
          </a:xfrm>
          <a:prstGeom prst="rect">
            <a:avLst/>
          </a:prstGeom>
        </p:spPr>
      </p:pic>
      <p:sp>
        <p:nvSpPr>
          <p:cNvPr id="6" name="TextBox 5"/>
          <p:cNvSpPr txBox="1"/>
          <p:nvPr/>
        </p:nvSpPr>
        <p:spPr>
          <a:xfrm>
            <a:off x="5071633" y="757138"/>
            <a:ext cx="3239984" cy="923330"/>
          </a:xfrm>
          <a:prstGeom prst="rect">
            <a:avLst/>
          </a:prstGeom>
          <a:noFill/>
        </p:spPr>
        <p:txBody>
          <a:bodyPr wrap="square" rtlCol="0">
            <a:spAutoFit/>
          </a:bodyPr>
          <a:lstStyle/>
          <a:p>
            <a:r>
              <a:rPr lang="en-US" dirty="0" smtClean="0"/>
              <a:t>Recall Professor Newman’s Lectures: “History from Above”</a:t>
            </a:r>
            <a:endParaRPr lang="en-US" dirty="0"/>
          </a:p>
        </p:txBody>
      </p:sp>
      <p:sp>
        <p:nvSpPr>
          <p:cNvPr id="7" name="TextBox 6"/>
          <p:cNvSpPr txBox="1"/>
          <p:nvPr/>
        </p:nvSpPr>
        <p:spPr>
          <a:xfrm>
            <a:off x="685800" y="2499369"/>
            <a:ext cx="3685736" cy="369332"/>
          </a:xfrm>
          <a:prstGeom prst="rect">
            <a:avLst/>
          </a:prstGeom>
          <a:noFill/>
        </p:spPr>
        <p:txBody>
          <a:bodyPr wrap="square" rtlCol="0">
            <a:spAutoFit/>
          </a:bodyPr>
          <a:lstStyle/>
          <a:p>
            <a:r>
              <a:rPr lang="en-US" dirty="0" smtClean="0"/>
              <a:t>Battle of White Mountain, 1620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714" y="2776172"/>
            <a:ext cx="8756990" cy="3981080"/>
          </a:xfrm>
        </p:spPr>
        <p:txBody>
          <a:bodyPr>
            <a:normAutofit fontScale="92500" lnSpcReduction="10000"/>
          </a:bodyPr>
          <a:lstStyle/>
          <a:p>
            <a:r>
              <a:rPr lang="en-US" dirty="0" smtClean="0"/>
              <a:t>“In the Napoleonic era, at the very moment when clashes of troops were assuming unparalleled levels of destructiveness, laying waste to thousands of men by the hour, battles came to be understood as phenomena best grasped by the imagination.”</a:t>
            </a:r>
          </a:p>
          <a:p>
            <a:r>
              <a:rPr lang="en-US" dirty="0" smtClean="0"/>
              <a:t>“Henceforth, waging a military campaign required managing the spectacle of battle consumed on the home front as much as defeating one’s foe on the field of combat, as clashes of armies came to be assessed not just with reference to the number of dead and wounded but also as objects of observation and analysis: What kinds of reports about them were available?”</a:t>
            </a:r>
          </a:p>
          <a:p>
            <a:r>
              <a:rPr lang="en-US" dirty="0" smtClean="0"/>
              <a:t>Jan </a:t>
            </a:r>
            <a:r>
              <a:rPr lang="en-US" dirty="0" err="1" smtClean="0"/>
              <a:t>Mieszkowski</a:t>
            </a:r>
            <a:r>
              <a:rPr lang="en-US" dirty="0" smtClean="0"/>
              <a:t>, </a:t>
            </a:r>
            <a:r>
              <a:rPr lang="en-US" i="1" dirty="0" smtClean="0"/>
              <a:t>Watching War</a:t>
            </a:r>
            <a:endParaRPr lang="en-US" dirty="0" smtClean="0"/>
          </a:p>
          <a:p>
            <a:endParaRPr lang="en-US" dirty="0"/>
          </a:p>
        </p:txBody>
      </p:sp>
      <p:pic>
        <p:nvPicPr>
          <p:cNvPr id="4" name="Picture 3"/>
          <p:cNvPicPr>
            <a:picLocks noChangeAspect="1"/>
          </p:cNvPicPr>
          <p:nvPr/>
        </p:nvPicPr>
        <p:blipFill>
          <a:blip r:embed="rId2"/>
          <a:stretch>
            <a:fillRect/>
          </a:stretch>
        </p:blipFill>
        <p:spPr>
          <a:xfrm>
            <a:off x="2575911" y="83250"/>
            <a:ext cx="3930919" cy="24568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1204908"/>
          </a:xfrm>
        </p:spPr>
        <p:txBody>
          <a:bodyPr/>
          <a:lstStyle/>
          <a:p>
            <a:r>
              <a:rPr lang="en-US" sz="3200" dirty="0" smtClean="0">
                <a:solidFill>
                  <a:schemeClr val="tx1"/>
                </a:solidFill>
              </a:rPr>
              <a:t>“The Total War”</a:t>
            </a:r>
            <a:r>
              <a:rPr lang="en-US" sz="2400" dirty="0" smtClean="0"/>
              <a:t/>
            </a:r>
            <a:br>
              <a:rPr lang="en-US" sz="2400" dirty="0" smtClean="0"/>
            </a:br>
            <a:endParaRPr lang="en-US" sz="2400" dirty="0"/>
          </a:p>
        </p:txBody>
      </p:sp>
      <p:sp>
        <p:nvSpPr>
          <p:cNvPr id="3" name="Content Placeholder 2"/>
          <p:cNvSpPr>
            <a:spLocks noGrp="1"/>
          </p:cNvSpPr>
          <p:nvPr>
            <p:ph idx="1"/>
          </p:nvPr>
        </p:nvSpPr>
        <p:spPr>
          <a:xfrm>
            <a:off x="187235" y="1204908"/>
            <a:ext cx="8840761" cy="3989392"/>
          </a:xfrm>
        </p:spPr>
        <p:txBody>
          <a:bodyPr>
            <a:normAutofit fontScale="92500" lnSpcReduction="10000"/>
          </a:bodyPr>
          <a:lstStyle/>
          <a:p>
            <a:r>
              <a:rPr lang="en-US" dirty="0" smtClean="0">
                <a:solidFill>
                  <a:schemeClr val="tx1"/>
                </a:solidFill>
              </a:rPr>
              <a:t>“Union generals William Tecumseh Sherman and Philip Sheridan saw more clearly than anyone else the nature of modern, total war, a war between peoples rather than simply between </a:t>
            </a:r>
            <a:r>
              <a:rPr lang="en-US" dirty="0" smtClean="0">
                <a:solidFill>
                  <a:schemeClr val="tx1"/>
                </a:solidFill>
              </a:rPr>
              <a:t>armies.</a:t>
            </a:r>
            <a:r>
              <a:rPr lang="en-US" dirty="0" smtClean="0">
                <a:solidFill>
                  <a:schemeClr val="tx1"/>
                </a:solidFill>
              </a:rPr>
              <a:t>”</a:t>
            </a:r>
          </a:p>
          <a:p>
            <a:r>
              <a:rPr lang="en-US" sz="1800" dirty="0" smtClean="0">
                <a:solidFill>
                  <a:schemeClr val="tx1"/>
                </a:solidFill>
              </a:rPr>
              <a:t>James McPherson, </a:t>
            </a:r>
            <a:r>
              <a:rPr lang="en-US" sz="1800" i="1" dirty="0" smtClean="0">
                <a:solidFill>
                  <a:schemeClr val="tx1"/>
                </a:solidFill>
              </a:rPr>
              <a:t>Abraham Lincoln and the Second American Revolution</a:t>
            </a:r>
            <a:endParaRPr lang="en-US" sz="1800" dirty="0" smtClean="0">
              <a:solidFill>
                <a:schemeClr val="tx1"/>
              </a:solidFill>
            </a:endParaRPr>
          </a:p>
          <a:p>
            <a:r>
              <a:rPr lang="en-US" dirty="0" smtClean="0">
                <a:solidFill>
                  <a:schemeClr val="tx1"/>
                </a:solidFill>
              </a:rPr>
              <a:t>“The prevailing forms of social organization have given war a character of national totality—that is, the entire population and all the resources of a nation are sucked into the maw of war. . .  it is within the power of human foresight to see now that all future wars will be total in character and scope.”</a:t>
            </a:r>
          </a:p>
          <a:p>
            <a:r>
              <a:rPr lang="en-US" sz="1800" dirty="0" err="1" smtClean="0">
                <a:solidFill>
                  <a:schemeClr val="tx1"/>
                </a:solidFill>
              </a:rPr>
              <a:t>Giulio</a:t>
            </a:r>
            <a:r>
              <a:rPr lang="en-US" sz="1800" dirty="0" smtClean="0">
                <a:solidFill>
                  <a:schemeClr val="tx1"/>
                </a:solidFill>
              </a:rPr>
              <a:t> </a:t>
            </a:r>
            <a:r>
              <a:rPr lang="en-US" sz="1800" dirty="0" err="1" smtClean="0">
                <a:solidFill>
                  <a:schemeClr val="tx1"/>
                </a:solidFill>
              </a:rPr>
              <a:t>Douhet</a:t>
            </a:r>
            <a:r>
              <a:rPr lang="en-US" sz="1800" dirty="0" smtClean="0">
                <a:solidFill>
                  <a:schemeClr val="tx1"/>
                </a:solidFill>
              </a:rPr>
              <a:t>, 1921 (cited in Mark Neely, </a:t>
            </a:r>
            <a:r>
              <a:rPr lang="en-US" sz="1800" i="1" dirty="0" smtClean="0">
                <a:solidFill>
                  <a:schemeClr val="tx1"/>
                </a:solidFill>
              </a:rPr>
              <a:t>On the Road to Total War</a:t>
            </a:r>
            <a:r>
              <a:rPr lang="en-US" sz="1800" dirty="0" smtClean="0">
                <a:solidFill>
                  <a:schemeClr val="tx1"/>
                </a:solidFill>
              </a:rPr>
              <a:t>)</a:t>
            </a:r>
          </a:p>
          <a:p>
            <a:pPr lvl="1">
              <a:buNone/>
            </a:pPr>
            <a:endParaRPr lang="en-US" dirty="0">
              <a:solidFill>
                <a:schemeClr val="tx1"/>
              </a:solidFill>
            </a:endParaRPr>
          </a:p>
        </p:txBody>
      </p:sp>
      <p:sp>
        <p:nvSpPr>
          <p:cNvPr id="4" name="TextBox 3"/>
          <p:cNvSpPr txBox="1"/>
          <p:nvPr/>
        </p:nvSpPr>
        <p:spPr>
          <a:xfrm>
            <a:off x="447736" y="5397500"/>
            <a:ext cx="8008877" cy="830997"/>
          </a:xfrm>
          <a:prstGeom prst="rect">
            <a:avLst/>
          </a:prstGeom>
          <a:noFill/>
        </p:spPr>
        <p:txBody>
          <a:bodyPr wrap="square" rtlCol="0">
            <a:spAutoFit/>
          </a:bodyPr>
          <a:lstStyle/>
          <a:p>
            <a:r>
              <a:rPr lang="en-US" sz="2400" dirty="0" smtClean="0">
                <a:solidFill>
                  <a:srgbClr val="FF0000"/>
                </a:solidFill>
              </a:rPr>
              <a:t>How to picture, imagine, or represent a total war? From whose point of view can this be done?</a:t>
            </a:r>
            <a:r>
              <a:rPr lang="en-US" sz="2400" dirty="0" smtClean="0">
                <a:solidFill>
                  <a:srgbClr val="FF0000"/>
                </a:solidFill>
              </a:rPr>
              <a:t> </a:t>
            </a:r>
            <a:endParaRPr lang="en-US" sz="2400"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0" y="273905"/>
            <a:ext cx="3271844" cy="1469127"/>
          </a:xfrm>
        </p:spPr>
        <p:txBody>
          <a:bodyPr/>
          <a:lstStyle/>
          <a:p>
            <a:r>
              <a:rPr lang="en-US" sz="2800" dirty="0" smtClean="0">
                <a:solidFill>
                  <a:schemeClr val="tx1"/>
                </a:solidFill>
              </a:rPr>
              <a:t>World </a:t>
            </a:r>
            <a:br>
              <a:rPr lang="en-US" sz="2800" dirty="0" smtClean="0">
                <a:solidFill>
                  <a:schemeClr val="tx1"/>
                </a:solidFill>
              </a:rPr>
            </a:br>
            <a:r>
              <a:rPr lang="en-US" sz="2800" dirty="0" smtClean="0">
                <a:solidFill>
                  <a:schemeClr val="tx1"/>
                </a:solidFill>
              </a:rPr>
              <a:t>War II</a:t>
            </a: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6268254" y="2459202"/>
            <a:ext cx="2540000" cy="3467100"/>
          </a:xfrm>
          <a:prstGeom prst="rect">
            <a:avLst/>
          </a:prstGeom>
        </p:spPr>
      </p:pic>
      <p:pic>
        <p:nvPicPr>
          <p:cNvPr id="5" name="Picture 4"/>
          <p:cNvPicPr>
            <a:picLocks noChangeAspect="1"/>
          </p:cNvPicPr>
          <p:nvPr/>
        </p:nvPicPr>
        <p:blipFill>
          <a:blip r:embed="rId3"/>
          <a:stretch>
            <a:fillRect/>
          </a:stretch>
        </p:blipFill>
        <p:spPr>
          <a:xfrm>
            <a:off x="815909" y="3586141"/>
            <a:ext cx="4465705" cy="2914951"/>
          </a:xfrm>
          <a:prstGeom prst="rect">
            <a:avLst/>
          </a:prstGeom>
        </p:spPr>
      </p:pic>
      <p:pic>
        <p:nvPicPr>
          <p:cNvPr id="6" name="Picture 5"/>
          <p:cNvPicPr>
            <a:picLocks noChangeAspect="1"/>
          </p:cNvPicPr>
          <p:nvPr/>
        </p:nvPicPr>
        <p:blipFill>
          <a:blip r:embed="rId4"/>
          <a:stretch>
            <a:fillRect/>
          </a:stretch>
        </p:blipFill>
        <p:spPr>
          <a:xfrm>
            <a:off x="685800" y="598744"/>
            <a:ext cx="4595814" cy="26655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tx1"/>
                </a:solidFill>
              </a:rPr>
              <a:t>The</a:t>
            </a:r>
            <a:r>
              <a:rPr lang="en-US" sz="4000" dirty="0" smtClean="0">
                <a:solidFill>
                  <a:schemeClr val="tx1"/>
                </a:solidFill>
              </a:rPr>
              <a:t> </a:t>
            </a:r>
            <a:r>
              <a:rPr lang="en-US" sz="4000" dirty="0" smtClean="0">
                <a:solidFill>
                  <a:srgbClr val="FF0000"/>
                </a:solidFill>
              </a:rPr>
              <a:t>Cold War</a:t>
            </a:r>
            <a:r>
              <a:rPr lang="en-US" sz="4000" dirty="0" smtClean="0">
                <a:solidFill>
                  <a:schemeClr val="tx1"/>
                </a:solidFill>
              </a:rPr>
              <a:t> as Total Wa</a:t>
            </a:r>
            <a:r>
              <a:rPr lang="en-US" sz="4000" dirty="0" smtClean="0">
                <a:solidFill>
                  <a:schemeClr val="tx1"/>
                </a:solidFill>
              </a:rPr>
              <a:t>r</a:t>
            </a:r>
            <a:endParaRPr lang="en-US" sz="4000" dirty="0">
              <a:solidFill>
                <a:schemeClr val="tx1"/>
              </a:solidFill>
            </a:endParaRPr>
          </a:p>
        </p:txBody>
      </p:sp>
      <p:sp>
        <p:nvSpPr>
          <p:cNvPr id="3" name="Content Placeholder 2"/>
          <p:cNvSpPr>
            <a:spLocks noGrp="1"/>
          </p:cNvSpPr>
          <p:nvPr>
            <p:ph idx="1"/>
          </p:nvPr>
        </p:nvSpPr>
        <p:spPr>
          <a:xfrm>
            <a:off x="260502" y="1204908"/>
            <a:ext cx="8629102" cy="5195892"/>
          </a:xfrm>
        </p:spPr>
        <p:txBody>
          <a:bodyPr>
            <a:normAutofit fontScale="92500" lnSpcReduction="10000"/>
          </a:bodyPr>
          <a:lstStyle/>
          <a:p>
            <a:endParaRPr lang="en-US" dirty="0" smtClean="0">
              <a:solidFill>
                <a:schemeClr val="tx1"/>
              </a:solidFill>
            </a:endParaRPr>
          </a:p>
          <a:p>
            <a:r>
              <a:rPr lang="en-US" dirty="0" smtClean="0">
                <a:solidFill>
                  <a:schemeClr val="tx1"/>
                </a:solidFill>
              </a:rPr>
              <a:t>“It may be doubted whether ‘war’ is the correct word to describe the threat of mutual annihilation that prevailed during the ‘Cold War.’”</a:t>
            </a:r>
          </a:p>
          <a:p>
            <a:r>
              <a:rPr lang="en-US" dirty="0" smtClean="0">
                <a:solidFill>
                  <a:schemeClr val="tx1"/>
                </a:solidFill>
              </a:rPr>
              <a:t>Michael Howard</a:t>
            </a:r>
            <a:r>
              <a:rPr lang="en-US" i="1" dirty="0" smtClean="0">
                <a:solidFill>
                  <a:schemeClr val="tx1"/>
                </a:solidFill>
              </a:rPr>
              <a:t>, A World at Total War</a:t>
            </a:r>
          </a:p>
          <a:p>
            <a:r>
              <a:rPr lang="en-US" dirty="0" smtClean="0">
                <a:solidFill>
                  <a:schemeClr val="tx1"/>
                </a:solidFill>
              </a:rPr>
              <a:t>“The Cold War arrived at the midpoint of the twentieth century’s communications revolution. The earliest and most dangerous years of the Cold War happened just as </a:t>
            </a:r>
            <a:r>
              <a:rPr lang="en-US" dirty="0" smtClean="0">
                <a:solidFill>
                  <a:srgbClr val="FF0000"/>
                </a:solidFill>
              </a:rPr>
              <a:t>radio, press, and film media </a:t>
            </a:r>
            <a:r>
              <a:rPr lang="en-US" dirty="0" smtClean="0">
                <a:solidFill>
                  <a:schemeClr val="tx1"/>
                </a:solidFill>
              </a:rPr>
              <a:t>were reaching maturity, coinciding with </a:t>
            </a:r>
            <a:r>
              <a:rPr lang="en-US" dirty="0" smtClean="0">
                <a:solidFill>
                  <a:srgbClr val="FF0000"/>
                </a:solidFill>
              </a:rPr>
              <a:t>the advent of television and the expansion of the public relations and advertising professions</a:t>
            </a:r>
            <a:r>
              <a:rPr lang="en-US" dirty="0" smtClean="0">
                <a:solidFill>
                  <a:schemeClr val="tx1"/>
                </a:solidFill>
              </a:rPr>
              <a:t>. These developments provided many of the media techniques that made the Cold War so ideological, so all-encompassing, so total.”</a:t>
            </a:r>
          </a:p>
          <a:p>
            <a:r>
              <a:rPr lang="en-US" dirty="0" smtClean="0">
                <a:solidFill>
                  <a:schemeClr val="tx1"/>
                </a:solidFill>
              </a:rPr>
              <a:t>Kenneth Osgood, </a:t>
            </a:r>
            <a:r>
              <a:rPr lang="en-US" i="1" dirty="0" smtClean="0">
                <a:solidFill>
                  <a:schemeClr val="tx1"/>
                </a:solidFill>
              </a:rPr>
              <a:t>Total Cold War</a:t>
            </a:r>
            <a:endParaRPr lang="en-US"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877151"/>
          </a:xfrm>
        </p:spPr>
        <p:txBody>
          <a:bodyPr/>
          <a:lstStyle/>
          <a:p>
            <a:r>
              <a:rPr lang="en-US" sz="4000" dirty="0" smtClean="0"/>
              <a:t>“Mediation”</a:t>
            </a:r>
            <a:endParaRPr lang="en-US" sz="4000" dirty="0"/>
          </a:p>
        </p:txBody>
      </p:sp>
      <p:sp>
        <p:nvSpPr>
          <p:cNvPr id="3" name="Content Placeholder 2"/>
          <p:cNvSpPr>
            <a:spLocks noGrp="1"/>
          </p:cNvSpPr>
          <p:nvPr>
            <p:ph idx="1"/>
          </p:nvPr>
        </p:nvSpPr>
        <p:spPr>
          <a:xfrm>
            <a:off x="398892" y="1441004"/>
            <a:ext cx="8531416" cy="4770783"/>
          </a:xfrm>
        </p:spPr>
        <p:txBody>
          <a:bodyPr>
            <a:normAutofit/>
          </a:bodyPr>
          <a:lstStyle/>
          <a:p>
            <a:r>
              <a:rPr lang="en-US" dirty="0" smtClean="0"/>
              <a:t>Recall Professor Newman’s Lectures: History is </a:t>
            </a:r>
            <a:r>
              <a:rPr lang="en-US" dirty="0" smtClean="0">
                <a:solidFill>
                  <a:srgbClr val="FF0000"/>
                </a:solidFill>
              </a:rPr>
              <a:t>not “immediate”</a:t>
            </a:r>
            <a:r>
              <a:rPr lang="en-US" dirty="0" smtClean="0"/>
              <a:t> to us. It is, rather, </a:t>
            </a:r>
            <a:r>
              <a:rPr lang="en-US" dirty="0" smtClean="0">
                <a:solidFill>
                  <a:srgbClr val="FF0000"/>
                </a:solidFill>
              </a:rPr>
              <a:t>“mediated,”</a:t>
            </a:r>
            <a:r>
              <a:rPr lang="en-US" dirty="0" smtClean="0"/>
              <a:t> filtered through a particular medium and from a particular point of view…</a:t>
            </a:r>
          </a:p>
          <a:p>
            <a:r>
              <a:rPr lang="en-US" dirty="0" smtClean="0"/>
              <a:t>Over the next three weeks, we will look at one film, one TV series, and one novel. We will ask how each </a:t>
            </a:r>
            <a:r>
              <a:rPr lang="en-US" dirty="0" smtClean="0">
                <a:solidFill>
                  <a:srgbClr val="FF0000"/>
                </a:solidFill>
              </a:rPr>
              <a:t>mediates </a:t>
            </a:r>
            <a:r>
              <a:rPr lang="en-US" dirty="0" smtClean="0"/>
              <a:t>the experience of the Cold War and the War in Iraq.</a:t>
            </a:r>
          </a:p>
          <a:p>
            <a:r>
              <a:rPr lang="en-US" dirty="0" smtClean="0"/>
              <a:t>We will ask: Are these media</a:t>
            </a:r>
            <a:r>
              <a:rPr lang="en-US" dirty="0" smtClean="0"/>
              <a:t> themselves “</a:t>
            </a:r>
            <a:r>
              <a:rPr lang="en-US" dirty="0" smtClean="0"/>
              <a:t>theaters of war”? Can they capture what is </a:t>
            </a:r>
            <a:r>
              <a:rPr lang="en-US" dirty="0" smtClean="0">
                <a:solidFill>
                  <a:srgbClr val="FF0000"/>
                </a:solidFill>
              </a:rPr>
              <a:t>total </a:t>
            </a:r>
            <a:r>
              <a:rPr lang="en-US" dirty="0" smtClean="0"/>
              <a:t>about</a:t>
            </a:r>
            <a:r>
              <a:rPr lang="en-US" dirty="0" smtClean="0"/>
              <a:t> war? </a:t>
            </a:r>
            <a:r>
              <a:rPr lang="en-US" dirty="0" smtClean="0"/>
              <a:t>(Can any medium capture </a:t>
            </a:r>
            <a:r>
              <a:rPr lang="en-US" i="1" dirty="0" smtClean="0">
                <a:solidFill>
                  <a:srgbClr val="FF0000"/>
                </a:solidFill>
              </a:rPr>
              <a:t>totality</a:t>
            </a:r>
            <a:r>
              <a:rPr lang="en-US" dirty="0" smtClean="0"/>
              <a:t>?)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5232</TotalTime>
  <Words>2171</Words>
  <Application>Microsoft Macintosh PowerPoint</Application>
  <PresentationFormat>On-screen Show (4:3)</PresentationFormat>
  <Paragraphs>106</Paragraphs>
  <Slides>36</Slides>
  <Notes>0</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Folio</vt:lpstr>
      <vt:lpstr>Slide 1</vt:lpstr>
      <vt:lpstr>Slide 2</vt:lpstr>
      <vt:lpstr>“The Theater of War”</vt:lpstr>
      <vt:lpstr>Slide 4</vt:lpstr>
      <vt:lpstr>Slide 5</vt:lpstr>
      <vt:lpstr>“The Total War” </vt:lpstr>
      <vt:lpstr>World  War II</vt:lpstr>
      <vt:lpstr>The Cold War as Total War</vt:lpstr>
      <vt:lpstr>“Mediation”</vt:lpstr>
      <vt:lpstr> Let’s begin by asking simpler questions:  Through what media do we get news of traditional war theaters? Who makes that news?</vt:lpstr>
      <vt:lpstr>Newsreels (made by Hollywood Studios and U.S. Office of War Information)</vt:lpstr>
      <vt:lpstr>The First Television War: Vietnam</vt:lpstr>
      <vt:lpstr>Journalists were far more restricted when they were “embedded” during the 2003 Invasion of Iraq</vt:lpstr>
      <vt:lpstr>Slide 14</vt:lpstr>
      <vt:lpstr>Slide 15</vt:lpstr>
      <vt:lpstr>The Iron Curtain</vt:lpstr>
      <vt:lpstr>Slide 17</vt:lpstr>
      <vt:lpstr>Slide 18</vt:lpstr>
      <vt:lpstr>Slide 19</vt:lpstr>
      <vt:lpstr>Slide 20</vt:lpstr>
      <vt:lpstr>Slide 21</vt:lpstr>
      <vt:lpstr>Slide 22</vt:lpstr>
      <vt:lpstr>Slide 23</vt:lpstr>
      <vt:lpstr>Slide 24</vt:lpstr>
      <vt:lpstr>From U.S. Cold War Foreign Policy To the Dirty Wars</vt:lpstr>
      <vt:lpstr>Slide 26</vt:lpstr>
      <vt:lpstr>Slide 27</vt:lpstr>
      <vt:lpstr>Slide 28</vt:lpstr>
      <vt:lpstr>Slide 29</vt:lpstr>
      <vt:lpstr>Slide 30</vt:lpstr>
      <vt:lpstr>Slide 31</vt:lpstr>
      <vt:lpstr>Slide 32</vt:lpstr>
      <vt:lpstr>How to Spot a Communist!</vt:lpstr>
      <vt:lpstr>Slide 34</vt:lpstr>
      <vt:lpstr>Slide 35</vt:lpstr>
      <vt:lpstr>HUAC and  Joseph McCarthy</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288</cp:revision>
  <dcterms:created xsi:type="dcterms:W3CDTF">2016-02-21T21:10:47Z</dcterms:created>
  <dcterms:modified xsi:type="dcterms:W3CDTF">2016-02-21T21:44:59Z</dcterms:modified>
</cp:coreProperties>
</file>