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27.xml" ContentType="application/vnd.openxmlformats-officedocument.presentationml.slide+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9" r:id="rId1"/>
  </p:sldMasterIdLst>
  <p:sldIdLst>
    <p:sldId id="420" r:id="rId2"/>
    <p:sldId id="417" r:id="rId3"/>
    <p:sldId id="483" r:id="rId4"/>
    <p:sldId id="484" r:id="rId5"/>
    <p:sldId id="485" r:id="rId6"/>
    <p:sldId id="486" r:id="rId7"/>
    <p:sldId id="487" r:id="rId8"/>
    <p:sldId id="488" r:id="rId9"/>
    <p:sldId id="489" r:id="rId10"/>
    <p:sldId id="434" r:id="rId11"/>
    <p:sldId id="451" r:id="rId12"/>
    <p:sldId id="450" r:id="rId13"/>
    <p:sldId id="454" r:id="rId14"/>
    <p:sldId id="384" r:id="rId15"/>
    <p:sldId id="446" r:id="rId16"/>
    <p:sldId id="481" r:id="rId17"/>
    <p:sldId id="343" r:id="rId18"/>
    <p:sldId id="369" r:id="rId19"/>
    <p:sldId id="380" r:id="rId20"/>
    <p:sldId id="381" r:id="rId21"/>
    <p:sldId id="394" r:id="rId22"/>
    <p:sldId id="390" r:id="rId23"/>
    <p:sldId id="388" r:id="rId24"/>
    <p:sldId id="492" r:id="rId25"/>
    <p:sldId id="386" r:id="rId26"/>
    <p:sldId id="490" r:id="rId27"/>
    <p:sldId id="34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15" autoAdjust="0"/>
    <p:restoredTop sz="94668" autoAdjust="0"/>
  </p:normalViewPr>
  <p:slideViewPr>
    <p:cSldViewPr snapToGrid="0" snapToObjects="1">
      <p:cViewPr varScale="1">
        <p:scale>
          <a:sx n="156" d="100"/>
          <a:sy n="156" d="100"/>
        </p:scale>
        <p:origin x="-96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C4FDE194-6CB6-594B-A84D-927CA03301FB}"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FDE194-6CB6-594B-A84D-927CA03301FB}"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C73409-8D16-B94D-BF84-09F506EA45F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C4FDE194-6CB6-594B-A84D-927CA03301FB}" type="datetimeFigureOut">
              <a:rPr lang="en-US" smtClean="0"/>
              <a:pPr/>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4FDE194-6CB6-594B-A84D-927CA03301FB}" type="datetimeFigureOut">
              <a:rPr lang="en-US" smtClean="0"/>
              <a:pPr/>
              <a:t>2/23/16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C73409-8D16-B94D-BF84-09F506EA45F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C4FDE194-6CB6-594B-A84D-927CA03301FB}" type="datetimeFigureOut">
              <a:rPr lang="en-US" smtClean="0"/>
              <a:pPr/>
              <a:t>2/23/16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C73409-8D16-B94D-BF84-09F506EA45F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DE194-6CB6-594B-A84D-927CA03301FB}" type="datetimeFigureOut">
              <a:rPr lang="en-US" smtClean="0"/>
              <a:pPr/>
              <a:t>2/23/16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C73409-8D16-B94D-BF84-09F506EA45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70A80-E872-44E8-BC8C-884F2AA07922}"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C4FDE194-6CB6-594B-A84D-927CA03301FB}" type="datetimeFigureOut">
              <a:rPr lang="en-US" smtClean="0"/>
              <a:pPr/>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C73409-8D16-B94D-BF84-09F506EA45F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FC73409-8D16-B94D-BF84-09F506EA45F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194-6CB6-594B-A84D-927CA03301FB}" type="datetimeFigureOut">
              <a:rPr lang="en-US" smtClean="0"/>
              <a:pPr/>
              <a:t>2/23/16</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206" y="3134388"/>
            <a:ext cx="8645384" cy="3460037"/>
          </a:xfrm>
        </p:spPr>
        <p:txBody>
          <a:bodyPr>
            <a:normAutofit fontScale="92500" lnSpcReduction="20000"/>
          </a:bodyPr>
          <a:lstStyle/>
          <a:p>
            <a:r>
              <a:rPr lang="en-US" dirty="0" smtClean="0">
                <a:solidFill>
                  <a:schemeClr val="tx1"/>
                </a:solidFill>
              </a:rPr>
              <a:t>Translated into 19 languages and the basis of two major motion pictures, Richard Condon’s novel </a:t>
            </a:r>
            <a:r>
              <a:rPr lang="en-US" i="1" dirty="0" smtClean="0">
                <a:solidFill>
                  <a:schemeClr val="tx1"/>
                </a:solidFill>
              </a:rPr>
              <a:t>The Manchurian Candidate</a:t>
            </a:r>
            <a:r>
              <a:rPr lang="en-US" dirty="0" smtClean="0">
                <a:solidFill>
                  <a:schemeClr val="tx1"/>
                </a:solidFill>
              </a:rPr>
              <a:t> (1959) describes an American GI captured by the Chinese during the Korean War.</a:t>
            </a:r>
          </a:p>
          <a:p>
            <a:r>
              <a:rPr lang="en-US" dirty="0" smtClean="0">
                <a:solidFill>
                  <a:schemeClr val="tx1"/>
                </a:solidFill>
              </a:rPr>
              <a:t>Raymond Shaw, the GI, returns to the States with his brains “not merely washed” but “dry-cleaned.” </a:t>
            </a:r>
          </a:p>
          <a:p>
            <a:r>
              <a:rPr lang="en-US" dirty="0" smtClean="0">
                <a:solidFill>
                  <a:schemeClr val="tx1"/>
                </a:solidFill>
              </a:rPr>
              <a:t>Though he doesn’t realize it, he is the shooter in a Communist conspiracy—organized in China and the Soviet Union and led in the United States by his mother Eleanor Shaw—to catapult his stepfather, a U.S. Senator, into the Oval Office. </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2168989" y="330201"/>
            <a:ext cx="1905000" cy="2540000"/>
          </a:xfrm>
          <a:prstGeom prst="rect">
            <a:avLst/>
          </a:prstGeom>
        </p:spPr>
      </p:pic>
      <p:pic>
        <p:nvPicPr>
          <p:cNvPr id="6" name="Picture 5"/>
          <p:cNvPicPr>
            <a:picLocks noChangeAspect="1"/>
          </p:cNvPicPr>
          <p:nvPr/>
        </p:nvPicPr>
        <p:blipFill>
          <a:blip r:embed="rId3"/>
          <a:stretch>
            <a:fillRect/>
          </a:stretch>
        </p:blipFill>
        <p:spPr>
          <a:xfrm>
            <a:off x="4443778" y="330201"/>
            <a:ext cx="1905000" cy="2540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tx1"/>
                </a:solidFill>
              </a:rPr>
              <a:t>Recall Prof. </a:t>
            </a:r>
            <a:r>
              <a:rPr lang="en-US" sz="2800" dirty="0" err="1" smtClean="0">
                <a:solidFill>
                  <a:schemeClr val="tx1"/>
                </a:solidFill>
              </a:rPr>
              <a:t>Izenberg</a:t>
            </a:r>
            <a:r>
              <a:rPr lang="en-US" sz="2800" dirty="0" smtClean="0">
                <a:solidFill>
                  <a:schemeClr val="tx1"/>
                </a:solidFill>
              </a:rPr>
              <a:t> on:</a:t>
            </a:r>
            <a:r>
              <a:rPr lang="en-US" dirty="0" smtClean="0">
                <a:solidFill>
                  <a:schemeClr val="tx1"/>
                </a:solidFill>
              </a:rPr>
              <a:t/>
            </a:r>
            <a:br>
              <a:rPr lang="en-US" dirty="0" smtClean="0">
                <a:solidFill>
                  <a:schemeClr val="tx1"/>
                </a:solidFill>
              </a:rPr>
            </a:br>
            <a:r>
              <a:rPr lang="en-US" dirty="0" smtClean="0">
                <a:solidFill>
                  <a:schemeClr val="tx1"/>
                </a:solidFill>
              </a:rPr>
              <a:t>“Agency”</a:t>
            </a:r>
            <a:endParaRPr lang="en-US" dirty="0">
              <a:solidFill>
                <a:schemeClr val="tx1"/>
              </a:solidFill>
            </a:endParaRPr>
          </a:p>
        </p:txBody>
      </p:sp>
      <p:sp>
        <p:nvSpPr>
          <p:cNvPr id="3" name="Content Placeholder 2"/>
          <p:cNvSpPr>
            <a:spLocks noGrp="1"/>
          </p:cNvSpPr>
          <p:nvPr>
            <p:ph idx="1"/>
          </p:nvPr>
        </p:nvSpPr>
        <p:spPr>
          <a:xfrm>
            <a:off x="162813" y="1652677"/>
            <a:ext cx="5063493" cy="4909183"/>
          </a:xfrm>
        </p:spPr>
        <p:txBody>
          <a:bodyPr>
            <a:normAutofit fontScale="92500"/>
          </a:bodyPr>
          <a:lstStyle/>
          <a:p>
            <a:r>
              <a:rPr lang="en-US" dirty="0" smtClean="0">
                <a:solidFill>
                  <a:schemeClr val="tx1"/>
                </a:solidFill>
              </a:rPr>
              <a:t>"The true hero, the true subject, the centre of the </a:t>
            </a:r>
            <a:r>
              <a:rPr lang="en-US" i="1" dirty="0" smtClean="0">
                <a:solidFill>
                  <a:schemeClr val="tx1"/>
                </a:solidFill>
              </a:rPr>
              <a:t>Iliad</a:t>
            </a:r>
            <a:r>
              <a:rPr lang="en-US" dirty="0" smtClean="0">
                <a:solidFill>
                  <a:schemeClr val="tx1"/>
                </a:solidFill>
              </a:rPr>
              <a:t>, is force. Force employed by man, force that enslaves man, force before which man's flesh shrinks away. In this work at all times, the human spirit is shown as modified by its relation to force, as swept away, blinded, by the very force it imagined it could handle, as deformed by the weight of the force it submits to.”</a:t>
            </a:r>
          </a:p>
          <a:p>
            <a:r>
              <a:rPr lang="en-US" dirty="0" smtClean="0">
                <a:solidFill>
                  <a:schemeClr val="tx1"/>
                </a:solidFill>
              </a:rPr>
              <a:t>Simone Weil, “</a:t>
            </a:r>
            <a:r>
              <a:rPr lang="en-US" i="1" dirty="0" smtClean="0">
                <a:solidFill>
                  <a:schemeClr val="tx1"/>
                </a:solidFill>
              </a:rPr>
              <a:t>The Iliad, </a:t>
            </a:r>
            <a:r>
              <a:rPr lang="en-US" dirty="0" smtClean="0">
                <a:solidFill>
                  <a:schemeClr val="tx1"/>
                </a:solidFill>
              </a:rPr>
              <a:t>or the Poem of Force”</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5836070" y="1868702"/>
            <a:ext cx="2735197" cy="3194390"/>
          </a:xfrm>
          <a:prstGeom prst="rect">
            <a:avLst/>
          </a:prstGeom>
        </p:spPr>
      </p:pic>
      <p:sp>
        <p:nvSpPr>
          <p:cNvPr id="5" name="TextBox 4"/>
          <p:cNvSpPr txBox="1"/>
          <p:nvPr/>
        </p:nvSpPr>
        <p:spPr>
          <a:xfrm>
            <a:off x="5836070" y="5237396"/>
            <a:ext cx="3037127" cy="1477328"/>
          </a:xfrm>
          <a:prstGeom prst="rect">
            <a:avLst/>
          </a:prstGeom>
          <a:noFill/>
        </p:spPr>
        <p:txBody>
          <a:bodyPr wrap="square" rtlCol="0">
            <a:spAutoFit/>
          </a:bodyPr>
          <a:lstStyle/>
          <a:p>
            <a:r>
              <a:rPr lang="en-US" dirty="0" smtClean="0"/>
              <a:t>The Greek Gods as </a:t>
            </a:r>
            <a:r>
              <a:rPr lang="en-US" i="1" dirty="0" smtClean="0">
                <a:solidFill>
                  <a:srgbClr val="FF0000"/>
                </a:solidFill>
              </a:rPr>
              <a:t>Figures for and Personifications of </a:t>
            </a:r>
            <a:r>
              <a:rPr lang="en-US" dirty="0" smtClean="0"/>
              <a:t>a problem: how to represent over- and under-determination?</a:t>
            </a:r>
            <a:endParaRPr lang="en-US" i="1"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1145813"/>
          </a:xfrm>
        </p:spPr>
        <p:txBody>
          <a:bodyPr/>
          <a:lstStyle/>
          <a:p>
            <a:r>
              <a:rPr lang="en-US" sz="4000" dirty="0" smtClean="0">
                <a:solidFill>
                  <a:schemeClr val="tx1"/>
                </a:solidFill>
              </a:rPr>
              <a:t>Raymond’s Agency?</a:t>
            </a:r>
            <a:endParaRPr lang="en-US" sz="4000" dirty="0">
              <a:solidFill>
                <a:schemeClr val="tx1"/>
              </a:solidFill>
            </a:endParaRPr>
          </a:p>
        </p:txBody>
      </p:sp>
      <p:sp>
        <p:nvSpPr>
          <p:cNvPr id="3" name="Content Placeholder 2"/>
          <p:cNvSpPr>
            <a:spLocks noGrp="1"/>
          </p:cNvSpPr>
          <p:nvPr>
            <p:ph idx="1"/>
          </p:nvPr>
        </p:nvSpPr>
        <p:spPr>
          <a:xfrm>
            <a:off x="685800" y="1579406"/>
            <a:ext cx="7770813" cy="1953904"/>
          </a:xfrm>
        </p:spPr>
        <p:txBody>
          <a:bodyPr>
            <a:normAutofit/>
          </a:bodyPr>
          <a:lstStyle/>
          <a:p>
            <a:r>
              <a:rPr lang="en-US" sz="3200" dirty="0" smtClean="0">
                <a:solidFill>
                  <a:schemeClr val="tx1"/>
                </a:solidFill>
              </a:rPr>
              <a:t>Ben Marco: “</a:t>
            </a:r>
            <a:r>
              <a:rPr lang="en-US" sz="3200" i="1" dirty="0" smtClean="0">
                <a:solidFill>
                  <a:schemeClr val="tx1"/>
                </a:solidFill>
              </a:rPr>
              <a:t>They </a:t>
            </a:r>
            <a:r>
              <a:rPr lang="en-US" sz="3200" dirty="0" smtClean="0">
                <a:solidFill>
                  <a:schemeClr val="tx1"/>
                </a:solidFill>
              </a:rPr>
              <a:t>are inside your mind now, Raymond, and </a:t>
            </a:r>
            <a:r>
              <a:rPr lang="en-US" sz="3200" i="1" dirty="0" smtClean="0">
                <a:solidFill>
                  <a:schemeClr val="tx1"/>
                </a:solidFill>
              </a:rPr>
              <a:t>they </a:t>
            </a:r>
            <a:r>
              <a:rPr lang="en-US" sz="3200" dirty="0" smtClean="0">
                <a:solidFill>
                  <a:schemeClr val="tx1"/>
                </a:solidFill>
              </a:rPr>
              <a:t>are feeding on you. You are a host body.”</a:t>
            </a:r>
          </a:p>
          <a:p>
            <a:pPr>
              <a:buNone/>
            </a:pPr>
            <a:endParaRPr lang="en-US" sz="3200" dirty="0">
              <a:solidFill>
                <a:schemeClr val="tx1"/>
              </a:solidFill>
            </a:endParaRPr>
          </a:p>
        </p:txBody>
      </p:sp>
      <p:pic>
        <p:nvPicPr>
          <p:cNvPr id="4" name="Picture 3"/>
          <p:cNvPicPr>
            <a:picLocks noChangeAspect="1"/>
          </p:cNvPicPr>
          <p:nvPr/>
        </p:nvPicPr>
        <p:blipFill>
          <a:blip r:embed="rId2"/>
          <a:stretch>
            <a:fillRect/>
          </a:stretch>
        </p:blipFill>
        <p:spPr>
          <a:xfrm>
            <a:off x="901122" y="3826370"/>
            <a:ext cx="3886366" cy="2642729"/>
          </a:xfrm>
          <a:prstGeom prst="rect">
            <a:avLst/>
          </a:prstGeom>
        </p:spPr>
      </p:pic>
      <p:sp>
        <p:nvSpPr>
          <p:cNvPr id="5" name="TextBox 4"/>
          <p:cNvSpPr txBox="1"/>
          <p:nvPr/>
        </p:nvSpPr>
        <p:spPr>
          <a:xfrm>
            <a:off x="5270796" y="4008973"/>
            <a:ext cx="3461294" cy="1938992"/>
          </a:xfrm>
          <a:prstGeom prst="rect">
            <a:avLst/>
          </a:prstGeom>
          <a:noFill/>
        </p:spPr>
        <p:txBody>
          <a:bodyPr wrap="square" rtlCol="0">
            <a:spAutoFit/>
          </a:bodyPr>
          <a:lstStyle/>
          <a:p>
            <a:r>
              <a:rPr lang="en-US" sz="2000" dirty="0" smtClean="0">
                <a:solidFill>
                  <a:srgbClr val="FF0000"/>
                </a:solidFill>
              </a:rPr>
              <a:t>Who are </a:t>
            </a:r>
            <a:r>
              <a:rPr lang="en-US" sz="2000" i="1" dirty="0" smtClean="0">
                <a:solidFill>
                  <a:srgbClr val="FF0000"/>
                </a:solidFill>
              </a:rPr>
              <a:t>they</a:t>
            </a:r>
            <a:r>
              <a:rPr lang="en-US" sz="2000" dirty="0" smtClean="0">
                <a:solidFill>
                  <a:srgbClr val="FF0000"/>
                </a:solidFill>
              </a:rPr>
              <a:t>? The Gods? National leaders? Generals? Those (men) who make “official history” and look down at battles and wars from above?</a:t>
            </a:r>
            <a:endParaRPr lang="en-US" sz="2000"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518" y="968811"/>
            <a:ext cx="5678713" cy="3745041"/>
          </a:xfrm>
        </p:spPr>
        <p:txBody>
          <a:bodyPr/>
          <a:lstStyle/>
          <a:p>
            <a:r>
              <a:rPr lang="en-US" dirty="0" smtClean="0">
                <a:solidFill>
                  <a:schemeClr val="tx1"/>
                </a:solidFill>
              </a:rPr>
              <a:t>“What Yen Lo had done was concentrate </a:t>
            </a:r>
            <a:r>
              <a:rPr lang="en-US" dirty="0" smtClean="0">
                <a:solidFill>
                  <a:srgbClr val="FF0000"/>
                </a:solidFill>
              </a:rPr>
              <a:t>the purpose of all propaganda</a:t>
            </a:r>
            <a:r>
              <a:rPr lang="en-US" dirty="0" smtClean="0">
                <a:solidFill>
                  <a:schemeClr val="tx1"/>
                </a:solidFill>
              </a:rPr>
              <a:t> upon the mind of one man.”</a:t>
            </a:r>
          </a:p>
          <a:p>
            <a:r>
              <a:rPr lang="en-US" dirty="0" smtClean="0">
                <a:solidFill>
                  <a:schemeClr val="tx1"/>
                </a:solidFill>
              </a:rPr>
              <a:t>Richard Condon, </a:t>
            </a:r>
            <a:r>
              <a:rPr lang="en-US" i="1" dirty="0" smtClean="0">
                <a:solidFill>
                  <a:schemeClr val="tx1"/>
                </a:solidFill>
              </a:rPr>
              <a:t>The Manchurian Candidate</a:t>
            </a:r>
            <a:r>
              <a:rPr lang="en-US" dirty="0" smtClean="0">
                <a:solidFill>
                  <a:schemeClr val="tx1"/>
                </a:solidFill>
              </a:rPr>
              <a:t> </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6032231" y="1205379"/>
            <a:ext cx="2841484" cy="4151575"/>
          </a:xfrm>
          <a:prstGeom prst="rect">
            <a:avLst/>
          </a:prstGeom>
        </p:spPr>
      </p:pic>
      <p:sp>
        <p:nvSpPr>
          <p:cNvPr id="6" name="TextBox 5"/>
          <p:cNvSpPr txBox="1"/>
          <p:nvPr/>
        </p:nvSpPr>
        <p:spPr>
          <a:xfrm>
            <a:off x="724519" y="4184612"/>
            <a:ext cx="4534349" cy="2554545"/>
          </a:xfrm>
          <a:prstGeom prst="rect">
            <a:avLst/>
          </a:prstGeom>
          <a:noFill/>
        </p:spPr>
        <p:txBody>
          <a:bodyPr wrap="square" rtlCol="0">
            <a:spAutoFit/>
          </a:bodyPr>
          <a:lstStyle/>
          <a:p>
            <a:r>
              <a:rPr lang="en-US" sz="3200" dirty="0" smtClean="0">
                <a:solidFill>
                  <a:srgbClr val="FF0000"/>
                </a:solidFill>
              </a:rPr>
              <a:t>What is “all propaganda”? </a:t>
            </a:r>
            <a:r>
              <a:rPr lang="en-US" sz="3200" i="1" dirty="0" smtClean="0">
                <a:solidFill>
                  <a:srgbClr val="FF0000"/>
                </a:solidFill>
              </a:rPr>
              <a:t>Whose </a:t>
            </a:r>
            <a:r>
              <a:rPr lang="en-US" sz="3200" dirty="0" smtClean="0">
                <a:solidFill>
                  <a:srgbClr val="FF0000"/>
                </a:solidFill>
              </a:rPr>
              <a:t>propaganda is that?</a:t>
            </a:r>
          </a:p>
          <a:p>
            <a:r>
              <a:rPr lang="en-US" sz="3200" dirty="0" smtClean="0">
                <a:solidFill>
                  <a:srgbClr val="FF0000"/>
                </a:solidFill>
              </a:rPr>
              <a:t>In the name of </a:t>
            </a:r>
            <a:r>
              <a:rPr lang="en-US" sz="3200" i="1" dirty="0" smtClean="0">
                <a:solidFill>
                  <a:srgbClr val="FF0000"/>
                </a:solidFill>
              </a:rPr>
              <a:t>what  </a:t>
            </a:r>
            <a:r>
              <a:rPr lang="en-US" sz="3200" dirty="0" smtClean="0">
                <a:solidFill>
                  <a:srgbClr val="FF0000"/>
                </a:solidFill>
              </a:rPr>
              <a:t>ideology?</a:t>
            </a:r>
            <a:endParaRPr lang="en-US" sz="32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9370" y="993557"/>
            <a:ext cx="3413537" cy="1920115"/>
          </a:xfrm>
          <a:prstGeom prst="rect">
            <a:avLst/>
          </a:prstGeom>
        </p:spPr>
      </p:pic>
      <p:sp>
        <p:nvSpPr>
          <p:cNvPr id="7" name="TextBox 6"/>
          <p:cNvSpPr txBox="1"/>
          <p:nvPr/>
        </p:nvSpPr>
        <p:spPr>
          <a:xfrm>
            <a:off x="333767" y="2580782"/>
            <a:ext cx="8547697" cy="4154983"/>
          </a:xfrm>
          <a:prstGeom prst="rect">
            <a:avLst/>
          </a:prstGeom>
          <a:noFill/>
        </p:spPr>
        <p:txBody>
          <a:bodyPr wrap="square" rtlCol="0">
            <a:spAutoFit/>
          </a:bodyPr>
          <a:lstStyle/>
          <a:p>
            <a:endParaRPr lang="en-US" sz="2400" dirty="0" smtClean="0"/>
          </a:p>
          <a:p>
            <a:r>
              <a:rPr lang="en-US" sz="2400" dirty="0" smtClean="0"/>
              <a:t>“At the present moment in world history, nearly every nation must chose between alternative ways of life. One way of life is based upon the will of the majority, and is distinguished by free institutions, representative government, free elections, guarantees of individual liberty, freedom of speech and religion, and freedom from political repression. The second way of life is based upon the will of the minority forcibly imposed upon the majority.”</a:t>
            </a:r>
          </a:p>
          <a:p>
            <a:endParaRPr lang="en-US" sz="2400" dirty="0" smtClean="0"/>
          </a:p>
          <a:p>
            <a:r>
              <a:rPr lang="en-US" sz="2400" dirty="0" smtClean="0"/>
              <a:t>President Harry Truman, 1947</a:t>
            </a:r>
            <a:endParaRPr lang="en-US" sz="2400" dirty="0"/>
          </a:p>
        </p:txBody>
      </p:sp>
      <p:sp>
        <p:nvSpPr>
          <p:cNvPr id="5" name="TextBox 4"/>
          <p:cNvSpPr txBox="1"/>
          <p:nvPr/>
        </p:nvSpPr>
        <p:spPr>
          <a:xfrm>
            <a:off x="609060" y="268662"/>
            <a:ext cx="3876445" cy="461665"/>
          </a:xfrm>
          <a:prstGeom prst="rect">
            <a:avLst/>
          </a:prstGeom>
          <a:noFill/>
        </p:spPr>
        <p:txBody>
          <a:bodyPr wrap="square" rtlCol="0">
            <a:spAutoFit/>
          </a:bodyPr>
          <a:lstStyle/>
          <a:p>
            <a:r>
              <a:rPr lang="en-US" sz="2400" dirty="0" smtClean="0">
                <a:solidFill>
                  <a:srgbClr val="FF0000"/>
                </a:solidFill>
              </a:rPr>
              <a:t>The “official story”:</a:t>
            </a:r>
            <a:endParaRPr lang="en-US" sz="2400"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361" y="259161"/>
            <a:ext cx="8629103" cy="3184596"/>
          </a:xfrm>
        </p:spPr>
        <p:txBody>
          <a:bodyPr>
            <a:normAutofit fontScale="92500" lnSpcReduction="10000"/>
          </a:bodyPr>
          <a:lstStyle/>
          <a:p>
            <a:r>
              <a:rPr lang="en-US" dirty="0" smtClean="0">
                <a:solidFill>
                  <a:schemeClr val="tx1"/>
                </a:solidFill>
              </a:rPr>
              <a:t>“The collectivization so visible in the corporation has affected almost every field of work. . . . Listen to [these organization men] talk to each other over the front lawns of their suburbia and you cannot help but be struck by how well they grasp the common denominators which bind them. . . The word </a:t>
            </a:r>
            <a:r>
              <a:rPr lang="en-US" i="1" dirty="0" smtClean="0">
                <a:solidFill>
                  <a:schemeClr val="tx1"/>
                </a:solidFill>
              </a:rPr>
              <a:t>collective </a:t>
            </a:r>
            <a:r>
              <a:rPr lang="en-US" dirty="0" smtClean="0">
                <a:solidFill>
                  <a:schemeClr val="tx1"/>
                </a:solidFill>
              </a:rPr>
              <a:t>most of them can’t bring themselves to use—except to describe foreign countries or organizations they don’t work for—but they are keenly aware of how much more deeply beholden they are to organizations than were their elders.”</a:t>
            </a:r>
          </a:p>
          <a:p>
            <a:pPr lvl="2"/>
            <a:r>
              <a:rPr lang="en-US" dirty="0" err="1" smtClean="0">
                <a:solidFill>
                  <a:schemeClr val="tx1"/>
                </a:solidFill>
              </a:rPr>
              <a:t>Whilliam</a:t>
            </a:r>
            <a:r>
              <a:rPr lang="en-US" dirty="0" smtClean="0">
                <a:solidFill>
                  <a:schemeClr val="tx1"/>
                </a:solidFill>
              </a:rPr>
              <a:t> H. Whyte Jr., </a:t>
            </a:r>
            <a:r>
              <a:rPr lang="en-US" i="1" dirty="0" smtClean="0">
                <a:solidFill>
                  <a:schemeClr val="tx1"/>
                </a:solidFill>
              </a:rPr>
              <a:t>The Organization Man</a:t>
            </a:r>
            <a:endParaRPr lang="en-US" i="1" dirty="0">
              <a:solidFill>
                <a:schemeClr val="tx1"/>
              </a:solidFill>
            </a:endParaRPr>
          </a:p>
        </p:txBody>
      </p:sp>
      <p:pic>
        <p:nvPicPr>
          <p:cNvPr id="4" name="Picture 3"/>
          <p:cNvPicPr>
            <a:picLocks noChangeAspect="1"/>
          </p:cNvPicPr>
          <p:nvPr/>
        </p:nvPicPr>
        <p:blipFill>
          <a:blip r:embed="rId2"/>
          <a:stretch>
            <a:fillRect/>
          </a:stretch>
        </p:blipFill>
        <p:spPr>
          <a:xfrm>
            <a:off x="2220911" y="3667354"/>
            <a:ext cx="4538658" cy="2251347"/>
          </a:xfrm>
          <a:prstGeom prst="rect">
            <a:avLst/>
          </a:prstGeom>
        </p:spPr>
      </p:pic>
      <p:sp>
        <p:nvSpPr>
          <p:cNvPr id="5" name="TextBox 4"/>
          <p:cNvSpPr txBox="1"/>
          <p:nvPr/>
        </p:nvSpPr>
        <p:spPr>
          <a:xfrm>
            <a:off x="529143" y="5918701"/>
            <a:ext cx="8458149" cy="646331"/>
          </a:xfrm>
          <a:prstGeom prst="rect">
            <a:avLst/>
          </a:prstGeom>
          <a:noFill/>
        </p:spPr>
        <p:txBody>
          <a:bodyPr wrap="square" rtlCol="0">
            <a:spAutoFit/>
          </a:bodyPr>
          <a:lstStyle/>
          <a:p>
            <a:r>
              <a:rPr lang="en-US" dirty="0" smtClean="0">
                <a:solidFill>
                  <a:srgbClr val="FF0000"/>
                </a:solidFill>
              </a:rPr>
              <a:t>James Burnham on “Bureaucratic Collectivism” and “The Managerial Revolution”</a:t>
            </a:r>
          </a:p>
          <a:p>
            <a:r>
              <a:rPr lang="en-US" dirty="0" smtClean="0">
                <a:solidFill>
                  <a:srgbClr val="FF0000"/>
                </a:solidFill>
              </a:rPr>
              <a:t>		(Burnham also wrote a book about </a:t>
            </a:r>
            <a:r>
              <a:rPr lang="en-US" dirty="0" smtClean="0"/>
              <a:t>Machiavelli</a:t>
            </a:r>
            <a:r>
              <a:rPr lang="en-US" dirty="0" smtClean="0">
                <a:solidFill>
                  <a:srgbClr val="FF0000"/>
                </a:solidFill>
              </a:rPr>
              <a:t>)</a:t>
            </a:r>
            <a:endParaRPr lang="en-US"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953683"/>
          </a:xfrm>
        </p:spPr>
        <p:txBody>
          <a:bodyPr/>
          <a:lstStyle/>
          <a:p>
            <a:r>
              <a:rPr lang="en-US" sz="3200" dirty="0" smtClean="0"/>
              <a:t>What kind of </a:t>
            </a:r>
            <a:r>
              <a:rPr lang="en-US" sz="3200" dirty="0" smtClean="0">
                <a:solidFill>
                  <a:srgbClr val="FF0000"/>
                </a:solidFill>
              </a:rPr>
              <a:t>allegory </a:t>
            </a:r>
            <a:r>
              <a:rPr lang="en-US" sz="3200" dirty="0" smtClean="0"/>
              <a:t>is this?</a:t>
            </a:r>
            <a:endParaRPr lang="en-US" sz="3200" dirty="0"/>
          </a:p>
        </p:txBody>
      </p:sp>
      <p:sp>
        <p:nvSpPr>
          <p:cNvPr id="3" name="Content Placeholder 2"/>
          <p:cNvSpPr>
            <a:spLocks noGrp="1"/>
          </p:cNvSpPr>
          <p:nvPr>
            <p:ph idx="1"/>
          </p:nvPr>
        </p:nvSpPr>
        <p:spPr>
          <a:xfrm>
            <a:off x="685800" y="1020919"/>
            <a:ext cx="7770813" cy="4846481"/>
          </a:xfrm>
        </p:spPr>
        <p:txBody>
          <a:bodyPr>
            <a:normAutofit/>
          </a:bodyPr>
          <a:lstStyle/>
          <a:p>
            <a:pPr>
              <a:buNone/>
            </a:pPr>
            <a:r>
              <a:rPr lang="en-US" dirty="0" smtClean="0">
                <a:solidFill>
                  <a:schemeClr val="tx1"/>
                </a:solidFill>
              </a:rPr>
              <a:t>In </a:t>
            </a:r>
            <a:r>
              <a:rPr lang="en-US" i="1" dirty="0" smtClean="0">
                <a:solidFill>
                  <a:schemeClr val="tx1"/>
                </a:solidFill>
              </a:rPr>
              <a:t>The Manchurian Candidate</a:t>
            </a:r>
            <a:r>
              <a:rPr lang="en-US" dirty="0" smtClean="0">
                <a:solidFill>
                  <a:schemeClr val="tx1"/>
                </a:solidFill>
              </a:rPr>
              <a:t>, Raymond Shaw is controlled by his mother. She works for the Chinese and the Soviets, but also considers herself a true blue American conservative. </a:t>
            </a:r>
          </a:p>
          <a:p>
            <a:pPr>
              <a:buNone/>
            </a:pPr>
            <a:r>
              <a:rPr lang="en-US" dirty="0" smtClean="0">
                <a:solidFill>
                  <a:schemeClr val="tx1"/>
                </a:solidFill>
              </a:rPr>
              <a:t>In </a:t>
            </a:r>
            <a:r>
              <a:rPr lang="en-US" i="1" dirty="0" smtClean="0">
                <a:solidFill>
                  <a:schemeClr val="tx1"/>
                </a:solidFill>
              </a:rPr>
              <a:t>The Invasion of the Body Snatchers </a:t>
            </a:r>
            <a:r>
              <a:rPr lang="en-US" dirty="0" smtClean="0">
                <a:solidFill>
                  <a:schemeClr val="tx1"/>
                </a:solidFill>
              </a:rPr>
              <a:t>(1956) offers the same confusion of left and right. Critics still debate whether the pod-aliens in the movie who make everybody the same are Communists or anti-Communists.</a:t>
            </a:r>
          </a:p>
          <a:p>
            <a:endParaRPr lang="en-US" dirty="0"/>
          </a:p>
        </p:txBody>
      </p:sp>
      <p:pic>
        <p:nvPicPr>
          <p:cNvPr id="4" name="Picture 3"/>
          <p:cNvPicPr>
            <a:picLocks noChangeAspect="1"/>
          </p:cNvPicPr>
          <p:nvPr/>
        </p:nvPicPr>
        <p:blipFill>
          <a:blip r:embed="rId2"/>
          <a:stretch>
            <a:fillRect/>
          </a:stretch>
        </p:blipFill>
        <p:spPr>
          <a:xfrm>
            <a:off x="2802720" y="4460564"/>
            <a:ext cx="3615638" cy="203345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7236"/>
            <a:ext cx="7770813" cy="982987"/>
          </a:xfrm>
        </p:spPr>
        <p:txBody>
          <a:bodyPr/>
          <a:lstStyle/>
          <a:p>
            <a:r>
              <a:rPr lang="en-US" sz="4000" dirty="0" smtClean="0">
                <a:solidFill>
                  <a:srgbClr val="FF0000"/>
                </a:solidFill>
              </a:rPr>
              <a:t>Ideology or </a:t>
            </a:r>
            <a:r>
              <a:rPr lang="en-US" sz="4000" dirty="0" smtClean="0">
                <a:solidFill>
                  <a:srgbClr val="FF0000"/>
                </a:solidFill>
              </a:rPr>
              <a:t>…?</a:t>
            </a:r>
            <a:endParaRPr lang="en-US" sz="4000" dirty="0">
              <a:solidFill>
                <a:srgbClr val="FF0000"/>
              </a:solidFill>
            </a:endParaRPr>
          </a:p>
        </p:txBody>
      </p:sp>
      <p:sp>
        <p:nvSpPr>
          <p:cNvPr id="3" name="Content Placeholder 2"/>
          <p:cNvSpPr>
            <a:spLocks noGrp="1"/>
          </p:cNvSpPr>
          <p:nvPr>
            <p:ph idx="1"/>
          </p:nvPr>
        </p:nvSpPr>
        <p:spPr>
          <a:xfrm>
            <a:off x="374471" y="1734089"/>
            <a:ext cx="8629103" cy="4868479"/>
          </a:xfrm>
        </p:spPr>
        <p:txBody>
          <a:bodyPr>
            <a:normAutofit fontScale="92500" lnSpcReduction="10000"/>
          </a:bodyPr>
          <a:lstStyle/>
          <a:p>
            <a:r>
              <a:rPr lang="en-US" b="1" dirty="0" smtClean="0"/>
              <a:t>“Ideology: a.  </a:t>
            </a:r>
            <a:r>
              <a:rPr lang="en-US" b="1" i="1" dirty="0" smtClean="0"/>
              <a:t>(a) </a:t>
            </a:r>
            <a:r>
              <a:rPr lang="en-US" b="1" dirty="0" smtClean="0"/>
              <a:t>The study of ideas; that branch of philosophy or psychology which deals with the origin and nature of ideas.  </a:t>
            </a:r>
            <a:r>
              <a:rPr lang="en-US" b="1" i="1" dirty="0" smtClean="0"/>
              <a:t>(</a:t>
            </a:r>
            <a:r>
              <a:rPr lang="en-US" b="1" i="1" dirty="0" err="1" smtClean="0"/>
              <a:t>b</a:t>
            </a:r>
            <a:r>
              <a:rPr lang="en-US" b="1" i="1" dirty="0" smtClean="0"/>
              <a:t>) spec.</a:t>
            </a:r>
            <a:r>
              <a:rPr lang="en-US" b="1" dirty="0" smtClean="0"/>
              <a:t> The system introduced by the French philosopher </a:t>
            </a:r>
            <a:r>
              <a:rPr lang="en-US" b="1" dirty="0" err="1" smtClean="0"/>
              <a:t>Étienne</a:t>
            </a:r>
            <a:r>
              <a:rPr lang="en-US" b="1" dirty="0" smtClean="0"/>
              <a:t> </a:t>
            </a:r>
            <a:r>
              <a:rPr lang="en-US" b="1" dirty="0" err="1" smtClean="0"/>
              <a:t>Condillac</a:t>
            </a:r>
            <a:r>
              <a:rPr lang="en-US" b="1" dirty="0" smtClean="0"/>
              <a:t> (1715–80), </a:t>
            </a:r>
            <a:r>
              <a:rPr lang="en-US" b="1" dirty="0" smtClean="0">
                <a:solidFill>
                  <a:srgbClr val="FF0000"/>
                </a:solidFill>
              </a:rPr>
              <a:t>according to which all ideas are derived from sensations</a:t>
            </a:r>
            <a:r>
              <a:rPr lang="en-US" b="1" dirty="0" smtClean="0"/>
              <a:t>.”</a:t>
            </a:r>
          </a:p>
          <a:p>
            <a:r>
              <a:rPr lang="en-US" i="1" dirty="0" smtClean="0"/>
              <a:t>Oxford English Dictionary</a:t>
            </a:r>
          </a:p>
          <a:p>
            <a:r>
              <a:rPr lang="en-US" dirty="0" smtClean="0"/>
              <a:t>“Was the Cold War a contest of two ideologies—liberal democracy and Marxism Leninism—or was it driven mainly by considerations of power and material interests? No definitive answer to this question has yet emerged. Indeed, deep divisions remain amount Western analysts about the precise role of ideology in the making of the Cold War.”</a:t>
            </a:r>
          </a:p>
          <a:p>
            <a:r>
              <a:rPr lang="en-US" dirty="0" smtClean="0"/>
              <a:t>Mark Kramer, </a:t>
            </a:r>
            <a:r>
              <a:rPr lang="en-US" i="1" dirty="0" smtClean="0"/>
              <a:t>Review of International Studies</a:t>
            </a:r>
            <a:r>
              <a:rPr lang="en-US" dirty="0" smtClean="0"/>
              <a:t>, 1999</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043" y="3511607"/>
            <a:ext cx="8856781" cy="3097808"/>
          </a:xfrm>
        </p:spPr>
        <p:txBody>
          <a:bodyPr>
            <a:normAutofit/>
          </a:bodyPr>
          <a:lstStyle/>
          <a:p>
            <a:pPr>
              <a:buNone/>
            </a:pPr>
            <a:r>
              <a:rPr lang="en-US" dirty="0" smtClean="0">
                <a:solidFill>
                  <a:schemeClr val="tx2">
                    <a:lumMod val="75000"/>
                    <a:lumOff val="25000"/>
                  </a:schemeClr>
                </a:solidFill>
              </a:rPr>
              <a:t>	</a:t>
            </a:r>
          </a:p>
          <a:p>
            <a:pPr>
              <a:buNone/>
            </a:pPr>
            <a:r>
              <a:rPr lang="en-US" dirty="0" smtClean="0">
                <a:solidFill>
                  <a:schemeClr val="tx1"/>
                </a:solidFill>
              </a:rPr>
              <a:t>In </a:t>
            </a:r>
            <a:r>
              <a:rPr lang="en-US" i="1" dirty="0" smtClean="0">
                <a:solidFill>
                  <a:schemeClr val="tx1"/>
                </a:solidFill>
              </a:rPr>
              <a:t>Every War But One</a:t>
            </a:r>
            <a:r>
              <a:rPr lang="en-US" dirty="0" smtClean="0">
                <a:solidFill>
                  <a:schemeClr val="tx1"/>
                </a:solidFill>
              </a:rPr>
              <a:t> (1959), Eugene Kincaid explains the defection of 21 GIs captured during the Korean War. He attributes their defection to “brainwashing,” and to the skillful application by the Chinese of “a highly novel blend of leniency and pressure.”  </a:t>
            </a:r>
          </a:p>
          <a:p>
            <a:pPr>
              <a:buNone/>
            </a:pPr>
            <a:r>
              <a:rPr lang="en-US" dirty="0" smtClean="0">
                <a:solidFill>
                  <a:schemeClr val="tx2">
                    <a:lumMod val="75000"/>
                    <a:lumOff val="25000"/>
                  </a:schemeClr>
                </a:solidFill>
              </a:rPr>
              <a:t> </a:t>
            </a:r>
          </a:p>
          <a:p>
            <a:pPr>
              <a:buNone/>
            </a:pPr>
            <a:endParaRPr lang="en-US" dirty="0">
              <a:solidFill>
                <a:schemeClr val="tx2">
                  <a:lumMod val="75000"/>
                  <a:lumOff val="25000"/>
                </a:schemeClr>
              </a:solidFill>
            </a:endParaRPr>
          </a:p>
        </p:txBody>
      </p:sp>
      <p:pic>
        <p:nvPicPr>
          <p:cNvPr id="4" name="Picture 3"/>
          <p:cNvPicPr>
            <a:picLocks noChangeAspect="1"/>
          </p:cNvPicPr>
          <p:nvPr/>
        </p:nvPicPr>
        <p:blipFill>
          <a:blip r:embed="rId2"/>
          <a:stretch>
            <a:fillRect/>
          </a:stretch>
        </p:blipFill>
        <p:spPr>
          <a:xfrm>
            <a:off x="516785" y="1713121"/>
            <a:ext cx="1681194" cy="1798486"/>
          </a:xfrm>
          <a:prstGeom prst="rect">
            <a:avLst/>
          </a:prstGeom>
        </p:spPr>
      </p:pic>
      <p:sp>
        <p:nvSpPr>
          <p:cNvPr id="5" name="TextBox 4"/>
          <p:cNvSpPr txBox="1"/>
          <p:nvPr/>
        </p:nvSpPr>
        <p:spPr>
          <a:xfrm>
            <a:off x="2922497" y="1546841"/>
            <a:ext cx="5682184" cy="2246769"/>
          </a:xfrm>
          <a:prstGeom prst="rect">
            <a:avLst/>
          </a:prstGeom>
          <a:noFill/>
        </p:spPr>
        <p:txBody>
          <a:bodyPr wrap="square" rtlCol="0">
            <a:spAutoFit/>
          </a:bodyPr>
          <a:lstStyle/>
          <a:p>
            <a:r>
              <a:rPr lang="en-US" sz="2000" dirty="0" smtClean="0"/>
              <a:t>In </a:t>
            </a:r>
            <a:r>
              <a:rPr lang="en-US" sz="2000" i="1" dirty="0" smtClean="0"/>
              <a:t>Brainwashing in Red China </a:t>
            </a:r>
            <a:r>
              <a:rPr lang="en-US" sz="2000" dirty="0" smtClean="0"/>
              <a:t>(1951), Edward Hunter writes that “Our age of gadgets and electronics had discovered the brain and we were learning how to manipulate it. This was something drastically new, like the splitting of the atom, that had come upon this earth in the middle of the twentieth century.”</a:t>
            </a:r>
            <a:endParaRPr lang="en-US" sz="2000" dirty="0"/>
          </a:p>
        </p:txBody>
      </p:sp>
      <p:sp>
        <p:nvSpPr>
          <p:cNvPr id="6" name="TextBox 5"/>
          <p:cNvSpPr txBox="1"/>
          <p:nvPr/>
        </p:nvSpPr>
        <p:spPr>
          <a:xfrm>
            <a:off x="1009442" y="236098"/>
            <a:ext cx="7766193" cy="830997"/>
          </a:xfrm>
          <a:prstGeom prst="rect">
            <a:avLst/>
          </a:prstGeom>
          <a:noFill/>
        </p:spPr>
        <p:txBody>
          <a:bodyPr wrap="square" rtlCol="0">
            <a:spAutoFit/>
          </a:bodyPr>
          <a:lstStyle/>
          <a:p>
            <a:r>
              <a:rPr lang="en-US" sz="2400" dirty="0" smtClean="0">
                <a:solidFill>
                  <a:srgbClr val="FF0000"/>
                </a:solidFill>
              </a:rPr>
              <a:t>Ideology as physical sensation and compulsion</a:t>
            </a:r>
          </a:p>
          <a:p>
            <a:r>
              <a:rPr lang="en-US" sz="2400" dirty="0" smtClean="0">
                <a:solidFill>
                  <a:srgbClr val="FF0000"/>
                </a:solidFill>
              </a:rPr>
              <a:t>			(mind control as body control)</a:t>
            </a:r>
            <a:endParaRPr lang="en-US" sz="2400"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8642" y="227955"/>
            <a:ext cx="8466290" cy="6630045"/>
          </a:xfrm>
        </p:spPr>
        <p:txBody>
          <a:bodyPr>
            <a:normAutofit/>
          </a:bodyPr>
          <a:lstStyle/>
          <a:p>
            <a:r>
              <a:rPr lang="en-US" dirty="0" smtClean="0">
                <a:solidFill>
                  <a:schemeClr val="tx1"/>
                </a:solidFill>
              </a:rPr>
              <a:t>Richard Condon insisted that </a:t>
            </a:r>
            <a:r>
              <a:rPr lang="en-US" i="1" dirty="0" smtClean="0">
                <a:solidFill>
                  <a:schemeClr val="tx1"/>
                </a:solidFill>
              </a:rPr>
              <a:t>The Manchurian Candidate </a:t>
            </a:r>
            <a:r>
              <a:rPr lang="en-US" dirty="0" smtClean="0">
                <a:solidFill>
                  <a:schemeClr val="tx1"/>
                </a:solidFill>
              </a:rPr>
              <a:t>was about an “</a:t>
            </a:r>
            <a:r>
              <a:rPr lang="en-US" dirty="0" smtClean="0">
                <a:solidFill>
                  <a:srgbClr val="FF0000"/>
                </a:solidFill>
              </a:rPr>
              <a:t>all-American brainwashing</a:t>
            </a:r>
            <a:r>
              <a:rPr lang="en-US" dirty="0" smtClean="0">
                <a:solidFill>
                  <a:schemeClr val="tx1"/>
                </a:solidFill>
              </a:rPr>
              <a:t>” that had nothing to do with Red China: Americans invented “words such as communism [and] fascism” to distract themselves from home-grown realities. “I am suspicious,” he said, “of the term ‘free will.’” In fact, he claims to have written </a:t>
            </a:r>
            <a:r>
              <a:rPr lang="en-US" i="1" dirty="0" smtClean="0">
                <a:solidFill>
                  <a:schemeClr val="tx1"/>
                </a:solidFill>
              </a:rPr>
              <a:t>The Manchurian Candidate </a:t>
            </a:r>
            <a:r>
              <a:rPr lang="en-US" dirty="0" smtClean="0">
                <a:solidFill>
                  <a:schemeClr val="tx1"/>
                </a:solidFill>
              </a:rPr>
              <a:t>because he “</a:t>
            </a:r>
            <a:r>
              <a:rPr lang="en-US" dirty="0" smtClean="0">
                <a:solidFill>
                  <a:srgbClr val="FF0000"/>
                </a:solidFill>
              </a:rPr>
              <a:t>had been conditioned to do so by successful merchandising</a:t>
            </a:r>
            <a:r>
              <a:rPr lang="en-US" dirty="0" smtClean="0">
                <a:solidFill>
                  <a:schemeClr val="tx1"/>
                </a:solidFill>
              </a:rPr>
              <a:t>.” </a:t>
            </a:r>
          </a:p>
          <a:p>
            <a:r>
              <a:rPr lang="en-US" dirty="0" smtClean="0">
                <a:solidFill>
                  <a:schemeClr val="tx1"/>
                </a:solidFill>
              </a:rPr>
              <a:t>Condon worked in Disney’s marketing department for 20 years. He promoted the films </a:t>
            </a:r>
            <a:r>
              <a:rPr lang="en-US" i="1" dirty="0" smtClean="0">
                <a:solidFill>
                  <a:schemeClr val="tx1"/>
                </a:solidFill>
              </a:rPr>
              <a:t>Fantasia </a:t>
            </a:r>
            <a:r>
              <a:rPr lang="en-US" dirty="0" smtClean="0">
                <a:solidFill>
                  <a:schemeClr val="tx1"/>
                </a:solidFill>
              </a:rPr>
              <a:t>and </a:t>
            </a:r>
            <a:r>
              <a:rPr lang="en-US" i="1" dirty="0" err="1" smtClean="0">
                <a:solidFill>
                  <a:schemeClr val="tx1"/>
                </a:solidFill>
              </a:rPr>
              <a:t>Dumbo</a:t>
            </a:r>
            <a:r>
              <a:rPr lang="en-US" dirty="0" smtClean="0">
                <a:solidFill>
                  <a:schemeClr val="tx1"/>
                </a:solidFill>
              </a:rPr>
              <a:t>, among others. </a:t>
            </a:r>
          </a:p>
        </p:txBody>
      </p:sp>
      <p:pic>
        <p:nvPicPr>
          <p:cNvPr id="5" name="Picture 4"/>
          <p:cNvPicPr>
            <a:picLocks noChangeAspect="1"/>
          </p:cNvPicPr>
          <p:nvPr/>
        </p:nvPicPr>
        <p:blipFill>
          <a:blip r:embed="rId2"/>
          <a:stretch>
            <a:fillRect/>
          </a:stretch>
        </p:blipFill>
        <p:spPr>
          <a:xfrm>
            <a:off x="3099015" y="4214649"/>
            <a:ext cx="3332172" cy="25130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Capitalist Mind Control? </a:t>
            </a:r>
            <a:endParaRPr lang="en-US" dirty="0"/>
          </a:p>
        </p:txBody>
      </p:sp>
      <p:sp>
        <p:nvSpPr>
          <p:cNvPr id="3" name="Content Placeholder 2"/>
          <p:cNvSpPr>
            <a:spLocks noGrp="1"/>
          </p:cNvSpPr>
          <p:nvPr>
            <p:ph idx="1"/>
          </p:nvPr>
        </p:nvSpPr>
        <p:spPr>
          <a:xfrm>
            <a:off x="498474" y="1981200"/>
            <a:ext cx="4503593" cy="4144963"/>
          </a:xfrm>
        </p:spPr>
        <p:txBody>
          <a:bodyPr>
            <a:normAutofit/>
          </a:bodyPr>
          <a:lstStyle/>
          <a:p>
            <a:r>
              <a:rPr lang="en-US" sz="2400" dirty="0" smtClean="0">
                <a:solidFill>
                  <a:schemeClr val="tx1"/>
                </a:solidFill>
              </a:rPr>
              <a:t>In </a:t>
            </a:r>
            <a:r>
              <a:rPr lang="en-US" sz="2400" i="1" dirty="0" smtClean="0">
                <a:solidFill>
                  <a:schemeClr val="tx1"/>
                </a:solidFill>
              </a:rPr>
              <a:t>The Hidden Persuaders</a:t>
            </a:r>
            <a:r>
              <a:rPr lang="en-US" sz="2400" dirty="0" smtClean="0">
                <a:solidFill>
                  <a:schemeClr val="tx1"/>
                </a:solidFill>
              </a:rPr>
              <a:t> (1957), Vance Packard claims that Americans had “a packaged soul.” He describes advertising’s newfound reliance on “psycho-seduction” and “subliminal communication.”</a:t>
            </a:r>
          </a:p>
          <a:p>
            <a:r>
              <a:rPr lang="en-US" dirty="0" smtClean="0">
                <a:solidFill>
                  <a:srgbClr val="FF0000"/>
                </a:solidFill>
              </a:rPr>
              <a:t>What account of </a:t>
            </a:r>
            <a:r>
              <a:rPr lang="en-US" i="1" dirty="0" smtClean="0">
                <a:solidFill>
                  <a:srgbClr val="FF0000"/>
                </a:solidFill>
              </a:rPr>
              <a:t>agency </a:t>
            </a:r>
            <a:r>
              <a:rPr lang="en-US" dirty="0" smtClean="0">
                <a:solidFill>
                  <a:srgbClr val="FF0000"/>
                </a:solidFill>
              </a:rPr>
              <a:t>is implicit here?</a:t>
            </a:r>
            <a:endParaRPr lang="en-US" sz="2400" dirty="0">
              <a:solidFill>
                <a:srgbClr val="FF0000"/>
              </a:solidFill>
            </a:endParaRPr>
          </a:p>
        </p:txBody>
      </p:sp>
      <p:pic>
        <p:nvPicPr>
          <p:cNvPr id="4" name="Picture 3"/>
          <p:cNvPicPr>
            <a:picLocks noChangeAspect="1"/>
          </p:cNvPicPr>
          <p:nvPr/>
        </p:nvPicPr>
        <p:blipFill>
          <a:blip r:embed="rId2"/>
          <a:stretch>
            <a:fillRect/>
          </a:stretch>
        </p:blipFill>
        <p:spPr>
          <a:xfrm>
            <a:off x="5741475" y="2215811"/>
            <a:ext cx="2804084" cy="43156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 Eleanor Shaw</a:t>
            </a:r>
            <a:endParaRPr lang="en-US" dirty="0"/>
          </a:p>
        </p:txBody>
      </p:sp>
      <p:sp>
        <p:nvSpPr>
          <p:cNvPr id="3" name="Content Placeholder 2"/>
          <p:cNvSpPr>
            <a:spLocks noGrp="1"/>
          </p:cNvSpPr>
          <p:nvPr>
            <p:ph idx="1"/>
          </p:nvPr>
        </p:nvSpPr>
        <p:spPr/>
        <p:txBody>
          <a:bodyPr>
            <a:normAutofit/>
          </a:bodyPr>
          <a:lstStyle/>
          <a:p>
            <a:r>
              <a:rPr lang="en-US" sz="2400" dirty="0" smtClean="0">
                <a:solidFill>
                  <a:srgbClr val="660066"/>
                </a:solidFill>
              </a:rPr>
              <a:t>https://</a:t>
            </a:r>
            <a:r>
              <a:rPr lang="en-US" sz="2400" dirty="0" err="1" smtClean="0">
                <a:solidFill>
                  <a:srgbClr val="660066"/>
                </a:solidFill>
              </a:rPr>
              <a:t>www.youtube.com/watch?v</a:t>
            </a:r>
            <a:r>
              <a:rPr lang="en-US" sz="2400" dirty="0" smtClean="0">
                <a:solidFill>
                  <a:srgbClr val="660066"/>
                </a:solidFill>
              </a:rPr>
              <a:t>=LCjBOZ4r9Ck</a:t>
            </a:r>
            <a:endParaRPr lang="en-US" sz="2400" dirty="0">
              <a:solidFill>
                <a:srgbClr val="660066"/>
              </a:solidFill>
            </a:endParaRPr>
          </a:p>
        </p:txBody>
      </p:sp>
      <p:pic>
        <p:nvPicPr>
          <p:cNvPr id="4" name="Picture 3"/>
          <p:cNvPicPr>
            <a:picLocks noChangeAspect="1"/>
          </p:cNvPicPr>
          <p:nvPr/>
        </p:nvPicPr>
        <p:blipFill>
          <a:blip r:embed="rId2"/>
          <a:stretch>
            <a:fillRect/>
          </a:stretch>
        </p:blipFill>
        <p:spPr>
          <a:xfrm>
            <a:off x="1485225" y="2862263"/>
            <a:ext cx="5867400" cy="32639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954" y="236097"/>
            <a:ext cx="5413541" cy="6621903"/>
          </a:xfrm>
        </p:spPr>
        <p:txBody>
          <a:bodyPr>
            <a:normAutofit lnSpcReduction="10000"/>
          </a:bodyPr>
          <a:lstStyle/>
          <a:p>
            <a:r>
              <a:rPr lang="en-US" dirty="0" smtClean="0">
                <a:solidFill>
                  <a:schemeClr val="tx1"/>
                </a:solidFill>
              </a:rPr>
              <a:t>“Manchurian brainwashing and American-style public relations [in Condon’s novel] . . . are of a piece: Madison Avenue and the Pavlov Institute are joined at the hip. The term ‘brainwashing’ had entered Americans’ popular lexicon precisely during the Korean War. . . . But so had the American public become recently attuned to capitalist efforts in thought control—an unholy marriage of psychiatry and marketing, Madison Avenue’s new ‘depth probers of merchandizing,’ as Packard called them, had made ‘extreme attempts at probing and manipulating minds.’”</a:t>
            </a:r>
          </a:p>
          <a:p>
            <a:pPr lvl="2"/>
            <a:r>
              <a:rPr lang="en-US" dirty="0" smtClean="0"/>
              <a:t>From Jacobson and Gonzalez, </a:t>
            </a:r>
            <a:r>
              <a:rPr lang="en-US" i="1" dirty="0" smtClean="0"/>
              <a:t>What Have They Built You To Do</a:t>
            </a:r>
            <a:r>
              <a:rPr lang="en-US" dirty="0" smtClean="0"/>
              <a:t>, 47</a:t>
            </a:r>
            <a:endParaRPr lang="en-US" dirty="0"/>
          </a:p>
        </p:txBody>
      </p:sp>
      <p:pic>
        <p:nvPicPr>
          <p:cNvPr id="5" name="Picture 4"/>
          <p:cNvPicPr>
            <a:picLocks noChangeAspect="1"/>
          </p:cNvPicPr>
          <p:nvPr/>
        </p:nvPicPr>
        <p:blipFill>
          <a:blip r:embed="rId2"/>
          <a:stretch>
            <a:fillRect/>
          </a:stretch>
        </p:blipFill>
        <p:spPr>
          <a:xfrm>
            <a:off x="5915325" y="1488191"/>
            <a:ext cx="3000676" cy="40238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175094"/>
            <a:ext cx="8049132" cy="3329779"/>
          </a:xfrm>
        </p:spPr>
        <p:txBody>
          <a:bodyPr>
            <a:normAutofit fontScale="92500"/>
          </a:bodyPr>
          <a:lstStyle/>
          <a:p>
            <a:r>
              <a:rPr lang="en-US" b="1" dirty="0" smtClean="0"/>
              <a:t>conspiracy, </a:t>
            </a:r>
            <a:r>
              <a:rPr lang="en-US" b="1" dirty="0" err="1" smtClean="0"/>
              <a:t>n</a:t>
            </a:r>
            <a:r>
              <a:rPr lang="en-US" b="1" dirty="0" smtClean="0"/>
              <a:t>.</a:t>
            </a:r>
          </a:p>
          <a:p>
            <a:r>
              <a:rPr lang="en-US" b="1" dirty="0" smtClean="0"/>
              <a:t> a. The action of conspiring; </a:t>
            </a:r>
            <a:r>
              <a:rPr lang="en-US" b="1" dirty="0" smtClean="0">
                <a:solidFill>
                  <a:srgbClr val="0000FF"/>
                </a:solidFill>
              </a:rPr>
              <a:t>combination of persons </a:t>
            </a:r>
            <a:r>
              <a:rPr lang="en-US" b="1" dirty="0" smtClean="0"/>
              <a:t>for an evil or unlawful purpose.</a:t>
            </a:r>
          </a:p>
          <a:p>
            <a:r>
              <a:rPr lang="en-US" b="1" dirty="0" smtClean="0"/>
              <a:t> </a:t>
            </a:r>
            <a:r>
              <a:rPr lang="en-US" b="1" dirty="0" err="1" smtClean="0"/>
              <a:t>b</a:t>
            </a:r>
            <a:r>
              <a:rPr lang="en-US" b="1" dirty="0" smtClean="0"/>
              <a:t>. </a:t>
            </a:r>
            <a:r>
              <a:rPr lang="en-US" b="1" i="1" dirty="0" smtClean="0"/>
              <a:t>Law</a:t>
            </a:r>
            <a:r>
              <a:rPr lang="en-US" b="1" dirty="0" smtClean="0"/>
              <a:t>.</a:t>
            </a:r>
          </a:p>
          <a:p>
            <a:r>
              <a:rPr lang="en-US" dirty="0" smtClean="0"/>
              <a:t>1863   H. Cox </a:t>
            </a:r>
            <a:r>
              <a:rPr lang="en-US" i="1" dirty="0" smtClean="0"/>
              <a:t>Inst. Eng. Govt.</a:t>
            </a:r>
            <a:r>
              <a:rPr lang="en-US" dirty="0" smtClean="0"/>
              <a:t> </a:t>
            </a:r>
            <a:r>
              <a:rPr lang="en-US" dirty="0" err="1" smtClean="0"/>
              <a:t>i</a:t>
            </a:r>
            <a:r>
              <a:rPr lang="en-US" dirty="0" smtClean="0"/>
              <a:t>. xi. 275   The crime of conspiracy consists in the agreement of </a:t>
            </a:r>
            <a:r>
              <a:rPr lang="en-US" dirty="0" smtClean="0">
                <a:solidFill>
                  <a:srgbClr val="0000FF"/>
                </a:solidFill>
              </a:rPr>
              <a:t>two or more persons </a:t>
            </a:r>
            <a:r>
              <a:rPr lang="en-US" dirty="0" smtClean="0"/>
              <a:t>to do an illegal act, or to do a lawful act by unlawful means.</a:t>
            </a:r>
          </a:p>
          <a:p>
            <a:endParaRPr lang="en-US" dirty="0"/>
          </a:p>
        </p:txBody>
      </p:sp>
      <p:sp>
        <p:nvSpPr>
          <p:cNvPr id="4" name="TextBox 3"/>
          <p:cNvSpPr txBox="1"/>
          <p:nvPr/>
        </p:nvSpPr>
        <p:spPr>
          <a:xfrm>
            <a:off x="854770" y="423346"/>
            <a:ext cx="7880162" cy="2246769"/>
          </a:xfrm>
          <a:prstGeom prst="rect">
            <a:avLst/>
          </a:prstGeom>
          <a:noFill/>
        </p:spPr>
        <p:txBody>
          <a:bodyPr wrap="square" rtlCol="0">
            <a:spAutoFit/>
          </a:bodyPr>
          <a:lstStyle/>
          <a:p>
            <a:r>
              <a:rPr lang="en-US" sz="2800" dirty="0" smtClean="0">
                <a:solidFill>
                  <a:srgbClr val="FF0000"/>
                </a:solidFill>
              </a:rPr>
              <a:t>If </a:t>
            </a:r>
            <a:r>
              <a:rPr lang="en-US" sz="2800" i="1" dirty="0" smtClean="0">
                <a:solidFill>
                  <a:srgbClr val="FF0000"/>
                </a:solidFill>
              </a:rPr>
              <a:t>The Manchurian Candidate </a:t>
            </a:r>
            <a:r>
              <a:rPr lang="en-US" sz="2800" dirty="0" smtClean="0">
                <a:solidFill>
                  <a:srgbClr val="FF0000"/>
                </a:solidFill>
              </a:rPr>
              <a:t>is really about capitalism and consumer culture, then what kind of an agent is Raymond? What about Eleanor Shaw? What kind of conspiracy is this? Who or what conspires?</a:t>
            </a:r>
            <a:endParaRPr lang="en-US" sz="28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
            </a:r>
            <a:br>
              <a:rPr lang="en-US" dirty="0" smtClean="0">
                <a:solidFill>
                  <a:srgbClr val="FF0000"/>
                </a:solidFill>
              </a:rPr>
            </a:br>
            <a:r>
              <a:rPr lang="en-US" sz="4000" dirty="0" smtClean="0">
                <a:solidFill>
                  <a:schemeClr val="tx1"/>
                </a:solidFill>
              </a:rPr>
              <a:t> </a:t>
            </a:r>
            <a:r>
              <a:rPr lang="en-US" sz="3600" dirty="0" smtClean="0">
                <a:solidFill>
                  <a:srgbClr val="FF0000"/>
                </a:solidFill>
              </a:rPr>
              <a:t>“The Paranoid Style in American Politics”</a:t>
            </a:r>
            <a:r>
              <a:rPr lang="en-US" sz="4000" dirty="0" smtClean="0">
                <a:solidFill>
                  <a:schemeClr val="tx1"/>
                </a:solidFill>
              </a:rPr>
              <a:t/>
            </a:r>
            <a:br>
              <a:rPr lang="en-US" sz="4000" dirty="0" smtClean="0">
                <a:solidFill>
                  <a:schemeClr val="tx1"/>
                </a:solidFill>
              </a:rPr>
            </a:br>
            <a:endParaRPr lang="en-US" sz="4000" dirty="0">
              <a:solidFill>
                <a:schemeClr val="tx1"/>
              </a:solidFill>
            </a:endParaRPr>
          </a:p>
        </p:txBody>
      </p:sp>
      <p:sp>
        <p:nvSpPr>
          <p:cNvPr id="3" name="Content Placeholder 2"/>
          <p:cNvSpPr>
            <a:spLocks noGrp="1"/>
          </p:cNvSpPr>
          <p:nvPr>
            <p:ph idx="1"/>
          </p:nvPr>
        </p:nvSpPr>
        <p:spPr>
          <a:xfrm>
            <a:off x="498473" y="1981200"/>
            <a:ext cx="8352335" cy="4144963"/>
          </a:xfrm>
        </p:spPr>
        <p:txBody>
          <a:bodyPr>
            <a:normAutofit fontScale="62500" lnSpcReduction="20000"/>
          </a:bodyPr>
          <a:lstStyle/>
          <a:p>
            <a:r>
              <a:rPr lang="en-US" sz="3459" dirty="0" smtClean="0">
                <a:solidFill>
                  <a:schemeClr val="tx1"/>
                </a:solidFill>
              </a:rPr>
              <a:t>“American politics has often been an arena for angry minds. In recent years, we have seen angry minds at work, mainly among extreme right-wingers, who have now demonstrated, in the Goldwater movement, how much political leverage can be got out of the animosities and passions of a small minority. But, behind this, I believe, there is a style of mind that is far from new, and that is not necessarily right-wing. I call it the paranoid style, simply because no other word adequately evokes the sense of heated exaggeration, suspiciousness, and conspiratorial fantasy that I have in mind.”</a:t>
            </a:r>
          </a:p>
          <a:p>
            <a:endParaRPr lang="en-US" sz="3459" dirty="0" smtClean="0">
              <a:solidFill>
                <a:schemeClr val="tx1"/>
              </a:solidFill>
            </a:endParaRPr>
          </a:p>
          <a:p>
            <a:pPr lvl="3"/>
            <a:r>
              <a:rPr lang="en-US" sz="3459" dirty="0" smtClean="0">
                <a:solidFill>
                  <a:schemeClr val="tx1"/>
                </a:solidFill>
              </a:rPr>
              <a:t>Richard Hofstadter, 1964 </a:t>
            </a:r>
          </a:p>
          <a:p>
            <a:endParaRPr lang="en-US"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FF0000"/>
                </a:solidFill>
              </a:rPr>
              <a:t>“The Paranoid Style” Continued</a:t>
            </a:r>
            <a:endParaRPr lang="en-US" sz="2800" dirty="0">
              <a:solidFill>
                <a:srgbClr val="FF0000"/>
              </a:solidFill>
            </a:endParaRPr>
          </a:p>
        </p:txBody>
      </p:sp>
      <p:sp>
        <p:nvSpPr>
          <p:cNvPr id="3" name="Content Placeholder 2"/>
          <p:cNvSpPr>
            <a:spLocks noGrp="1"/>
          </p:cNvSpPr>
          <p:nvPr>
            <p:ph idx="1"/>
          </p:nvPr>
        </p:nvSpPr>
        <p:spPr>
          <a:xfrm>
            <a:off x="498474" y="1600200"/>
            <a:ext cx="7556313" cy="4525963"/>
          </a:xfrm>
        </p:spPr>
        <p:txBody>
          <a:bodyPr>
            <a:normAutofit fontScale="85000" lnSpcReduction="10000"/>
          </a:bodyPr>
          <a:lstStyle/>
          <a:p>
            <a:r>
              <a:rPr lang="en-US" dirty="0" smtClean="0">
                <a:solidFill>
                  <a:schemeClr val="tx1"/>
                </a:solidFill>
              </a:rPr>
              <a:t>“The paranoid spokesman, sees the fate of conspiracy in apocalyptic terms — he traffics in the birth and death of whole worlds, whole political orders, whole systems of human values. He is always manning the barricades of civilization... he does not see social conflict as something to be mediated and compromised, in the manner of the working politician. Since what is at stake is always </a:t>
            </a:r>
            <a:r>
              <a:rPr lang="en-US" dirty="0" smtClean="0">
                <a:solidFill>
                  <a:schemeClr val="accent2"/>
                </a:solidFill>
              </a:rPr>
              <a:t>a conflict between absolute good and absolute </a:t>
            </a:r>
            <a:r>
              <a:rPr lang="en-US" dirty="0" smtClean="0">
                <a:solidFill>
                  <a:schemeClr val="accent2"/>
                </a:solidFill>
              </a:rPr>
              <a:t>evil</a:t>
            </a:r>
            <a:r>
              <a:rPr lang="en-US" dirty="0" smtClean="0">
                <a:solidFill>
                  <a:schemeClr val="tx1"/>
                </a:solidFill>
              </a:rPr>
              <a:t>.”</a:t>
            </a:r>
            <a:endParaRPr lang="en-US" dirty="0" smtClean="0">
              <a:solidFill>
                <a:schemeClr val="tx1"/>
              </a:solidFill>
            </a:endParaRPr>
          </a:p>
          <a:p>
            <a:r>
              <a:rPr lang="en-US" dirty="0" smtClean="0">
                <a:solidFill>
                  <a:schemeClr val="tx1"/>
                </a:solidFill>
              </a:rPr>
              <a:t>“</a:t>
            </a:r>
            <a:r>
              <a:rPr lang="en-US" dirty="0" smtClean="0">
                <a:solidFill>
                  <a:srgbClr val="FF0000"/>
                </a:solidFill>
              </a:rPr>
              <a:t>The enemy is clearly delineated</a:t>
            </a:r>
            <a:r>
              <a:rPr lang="en-US" dirty="0" smtClean="0">
                <a:solidFill>
                  <a:schemeClr val="tx1"/>
                </a:solidFill>
              </a:rPr>
              <a:t>: he is a perfect model of malice, a kind of amoral superman — sinister, ubiquitous, powerful, cruel, sensual, luxury-loving. Unlike the rest of us, the enemy is not caught in the toils of the vast mechanism of history, himself a victim of his past, his desires, his limitations. </a:t>
            </a:r>
            <a:r>
              <a:rPr lang="en-US" dirty="0" smtClean="0">
                <a:solidFill>
                  <a:srgbClr val="FF0000"/>
                </a:solidFill>
              </a:rPr>
              <a:t>He wills, indeed, he manufactures, the mechanism of history</a:t>
            </a:r>
            <a:r>
              <a:rPr lang="en-US" dirty="0" smtClean="0">
                <a:solidFill>
                  <a:schemeClr val="tx1"/>
                </a:solidFill>
              </a:rPr>
              <a:t>, or tries to deflect the normal course of history in an evil way.”</a:t>
            </a:r>
            <a:endParaRPr lang="en-US"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64432" y="944387"/>
            <a:ext cx="8188682" cy="2246769"/>
          </a:xfrm>
          <a:prstGeom prst="rect">
            <a:avLst/>
          </a:prstGeom>
          <a:noFill/>
        </p:spPr>
        <p:txBody>
          <a:bodyPr wrap="square" rtlCol="0">
            <a:spAutoFit/>
          </a:bodyPr>
          <a:lstStyle/>
          <a:p>
            <a:r>
              <a:rPr lang="en-US" sz="2000" dirty="0" smtClean="0"/>
              <a:t>“Discrete individuals and groups become, in the </a:t>
            </a:r>
            <a:r>
              <a:rPr lang="en-US" sz="2000" dirty="0" err="1" smtClean="0"/>
              <a:t>countersubversive</a:t>
            </a:r>
            <a:r>
              <a:rPr lang="en-US" sz="2000" dirty="0" smtClean="0"/>
              <a:t> imagination, members of a single political body directed by its head. The </a:t>
            </a:r>
            <a:r>
              <a:rPr lang="en-US" sz="2000" dirty="0" err="1" smtClean="0"/>
              <a:t>countersubversive</a:t>
            </a:r>
            <a:r>
              <a:rPr lang="en-US" sz="2000" dirty="0" smtClean="0"/>
              <a:t> needs monsters to give shape to his anxieties and to permit him to indulge his forbidden desires. Demonization allows the </a:t>
            </a:r>
            <a:r>
              <a:rPr lang="en-US" sz="2000" dirty="0" err="1" smtClean="0"/>
              <a:t>countersubversive</a:t>
            </a:r>
            <a:r>
              <a:rPr lang="en-US" sz="2000" dirty="0" smtClean="0"/>
              <a:t>, in the name of battling the subversive, to imitate his enemy.”</a:t>
            </a:r>
          </a:p>
          <a:p>
            <a:r>
              <a:rPr lang="en-US" sz="2000" dirty="0" smtClean="0"/>
              <a:t>		Michael Rogin, </a:t>
            </a:r>
            <a:r>
              <a:rPr lang="en-US" sz="2000" i="1" dirty="0" smtClean="0"/>
              <a:t>Ronald Reagan: The Movie</a:t>
            </a:r>
            <a:r>
              <a:rPr lang="en-US" sz="2000" dirty="0" smtClean="0"/>
              <a:t>, xiii</a:t>
            </a:r>
            <a:endParaRPr lang="en-US" sz="2000" dirty="0"/>
          </a:p>
        </p:txBody>
      </p:sp>
      <p:pic>
        <p:nvPicPr>
          <p:cNvPr id="10" name="Picture 9"/>
          <p:cNvPicPr>
            <a:picLocks noChangeAspect="1"/>
          </p:cNvPicPr>
          <p:nvPr/>
        </p:nvPicPr>
        <p:blipFill>
          <a:blip r:embed="rId2"/>
          <a:stretch>
            <a:fillRect/>
          </a:stretch>
        </p:blipFill>
        <p:spPr>
          <a:xfrm>
            <a:off x="2350694" y="3851047"/>
            <a:ext cx="4003404" cy="225998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Who is to blame?</a:t>
            </a:r>
            <a:endParaRPr lang="en-US" sz="4400" dirty="0"/>
          </a:p>
        </p:txBody>
      </p:sp>
      <p:pic>
        <p:nvPicPr>
          <p:cNvPr id="4" name="Picture 3"/>
          <p:cNvPicPr>
            <a:picLocks noChangeAspect="1"/>
          </p:cNvPicPr>
          <p:nvPr/>
        </p:nvPicPr>
        <p:blipFill>
          <a:blip r:embed="rId2"/>
          <a:stretch>
            <a:fillRect/>
          </a:stretch>
        </p:blipFill>
        <p:spPr>
          <a:xfrm>
            <a:off x="498474" y="1798059"/>
            <a:ext cx="3378200" cy="2400300"/>
          </a:xfrm>
          <a:prstGeom prst="rect">
            <a:avLst/>
          </a:prstGeom>
        </p:spPr>
      </p:pic>
      <p:pic>
        <p:nvPicPr>
          <p:cNvPr id="5" name="Picture 4"/>
          <p:cNvPicPr>
            <a:picLocks noChangeAspect="1"/>
          </p:cNvPicPr>
          <p:nvPr/>
        </p:nvPicPr>
        <p:blipFill>
          <a:blip r:embed="rId3"/>
          <a:stretch>
            <a:fillRect/>
          </a:stretch>
        </p:blipFill>
        <p:spPr>
          <a:xfrm>
            <a:off x="4217579" y="2136475"/>
            <a:ext cx="1979408" cy="2061884"/>
          </a:xfrm>
          <a:prstGeom prst="rect">
            <a:avLst/>
          </a:prstGeom>
        </p:spPr>
      </p:pic>
      <p:pic>
        <p:nvPicPr>
          <p:cNvPr id="7" name="Picture 6"/>
          <p:cNvPicPr>
            <a:picLocks noChangeAspect="1"/>
          </p:cNvPicPr>
          <p:nvPr/>
        </p:nvPicPr>
        <p:blipFill>
          <a:blip r:embed="rId4"/>
          <a:stretch>
            <a:fillRect/>
          </a:stretch>
        </p:blipFill>
        <p:spPr>
          <a:xfrm>
            <a:off x="6531197" y="3124342"/>
            <a:ext cx="2455239" cy="3294459"/>
          </a:xfrm>
          <a:prstGeom prst="rect">
            <a:avLst/>
          </a:prstGeom>
        </p:spPr>
      </p:pic>
      <p:pic>
        <p:nvPicPr>
          <p:cNvPr id="8" name="Picture 7"/>
          <p:cNvPicPr>
            <a:picLocks noChangeAspect="1"/>
          </p:cNvPicPr>
          <p:nvPr/>
        </p:nvPicPr>
        <p:blipFill>
          <a:blip r:embed="rId5"/>
          <a:stretch>
            <a:fillRect/>
          </a:stretch>
        </p:blipFill>
        <p:spPr>
          <a:xfrm>
            <a:off x="1298199" y="4536775"/>
            <a:ext cx="4446880" cy="21023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97610"/>
            <a:ext cx="7770813" cy="2382143"/>
          </a:xfrm>
        </p:spPr>
        <p:txBody>
          <a:bodyPr/>
          <a:lstStyle/>
          <a:p>
            <a:r>
              <a:rPr lang="en-US" sz="2800" dirty="0" smtClean="0">
                <a:solidFill>
                  <a:schemeClr val="tx1"/>
                </a:solidFill>
              </a:rPr>
              <a:t>Do we comfort ourselves when we believe in the “the lone gunman”?</a:t>
            </a:r>
            <a:br>
              <a:rPr lang="en-US" sz="2800" dirty="0" smtClean="0">
                <a:solidFill>
                  <a:schemeClr val="tx1"/>
                </a:solidFill>
              </a:rPr>
            </a:br>
            <a:r>
              <a:rPr lang="en-US" sz="2800" dirty="0" smtClean="0">
                <a:solidFill>
                  <a:schemeClr val="tx1"/>
                </a:solidFill>
              </a:rPr>
              <a:t>Does conspiracy theory offer a different comfort?</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solidFill>
                  <a:schemeClr val="tx1"/>
                </a:solidFill>
              </a:rPr>
              <a:t>An assassin is a human agent. What kind of agent is capitalism? What kind of agent is “force”?</a:t>
            </a:r>
            <a:endParaRPr lang="en-US" sz="2800" dirty="0">
              <a:solidFill>
                <a:schemeClr val="tx1"/>
              </a:solidFill>
            </a:endParaRPr>
          </a:p>
        </p:txBody>
      </p:sp>
      <p:pic>
        <p:nvPicPr>
          <p:cNvPr id="4" name="Picture 3"/>
          <p:cNvPicPr>
            <a:picLocks noChangeAspect="1"/>
          </p:cNvPicPr>
          <p:nvPr/>
        </p:nvPicPr>
        <p:blipFill>
          <a:blip r:embed="rId2"/>
          <a:stretch>
            <a:fillRect/>
          </a:stretch>
        </p:blipFill>
        <p:spPr>
          <a:xfrm>
            <a:off x="4752395" y="3685267"/>
            <a:ext cx="4173526" cy="2347609"/>
          </a:xfrm>
          <a:prstGeom prst="rect">
            <a:avLst/>
          </a:prstGeom>
        </p:spPr>
      </p:pic>
      <p:pic>
        <p:nvPicPr>
          <p:cNvPr id="5" name="Picture 4"/>
          <p:cNvPicPr>
            <a:picLocks noChangeAspect="1"/>
          </p:cNvPicPr>
          <p:nvPr/>
        </p:nvPicPr>
        <p:blipFill>
          <a:blip r:embed="rId3"/>
          <a:stretch>
            <a:fillRect/>
          </a:stretch>
        </p:blipFill>
        <p:spPr>
          <a:xfrm>
            <a:off x="157709" y="3685267"/>
            <a:ext cx="4173527" cy="234760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050" y="1074647"/>
            <a:ext cx="7823176" cy="5470931"/>
          </a:xfrm>
        </p:spPr>
        <p:txBody>
          <a:bodyPr>
            <a:normAutofit fontScale="85000" lnSpcReduction="10000"/>
          </a:bodyPr>
          <a:lstStyle/>
          <a:p>
            <a:r>
              <a:rPr lang="en-US" dirty="0" smtClean="0">
                <a:solidFill>
                  <a:schemeClr val="tx1"/>
                </a:solidFill>
              </a:rPr>
              <a:t>Frank Sinatra helped produce </a:t>
            </a:r>
            <a:r>
              <a:rPr lang="en-US" i="1" dirty="0" smtClean="0">
                <a:solidFill>
                  <a:schemeClr val="tx1"/>
                </a:solidFill>
              </a:rPr>
              <a:t>The Manchurian Candidate</a:t>
            </a:r>
            <a:r>
              <a:rPr lang="en-US" dirty="0" smtClean="0">
                <a:solidFill>
                  <a:schemeClr val="tx1"/>
                </a:solidFill>
              </a:rPr>
              <a:t> (1962). He was friends with President Kennedy. Sinatra’s co-stars had campaigned for Kennedy throughout 1960. </a:t>
            </a:r>
          </a:p>
          <a:p>
            <a:r>
              <a:rPr lang="en-US" dirty="0" smtClean="0">
                <a:solidFill>
                  <a:schemeClr val="tx1"/>
                </a:solidFill>
              </a:rPr>
              <a:t>United Artists made the film. UA president Arthur Krim was national finance chairman of the Democratic Party. </a:t>
            </a:r>
          </a:p>
          <a:p>
            <a:r>
              <a:rPr lang="en-US" dirty="0" smtClean="0">
                <a:solidFill>
                  <a:schemeClr val="tx1"/>
                </a:solidFill>
              </a:rPr>
              <a:t>Kennedy had read and loved the novel. He convinced Krim that it was OK to proceed with the politically explosive material. </a:t>
            </a:r>
          </a:p>
          <a:p>
            <a:r>
              <a:rPr lang="en-US" dirty="0" smtClean="0">
                <a:solidFill>
                  <a:schemeClr val="tx1"/>
                </a:solidFill>
              </a:rPr>
              <a:t>One year after the release of the film, Lee Harvey Oswald kills  Kennedy. Like Raymond Shaw, Oswald had spent time behind the Iron Curtain.</a:t>
            </a:r>
          </a:p>
          <a:p>
            <a:r>
              <a:rPr lang="en-US" dirty="0" smtClean="0">
                <a:solidFill>
                  <a:schemeClr val="tx1"/>
                </a:solidFill>
              </a:rPr>
              <a:t>Oswald likely saw </a:t>
            </a:r>
            <a:r>
              <a:rPr lang="en-US" i="1" dirty="0" smtClean="0">
                <a:solidFill>
                  <a:schemeClr val="tx1"/>
                </a:solidFill>
              </a:rPr>
              <a:t>The Manchurian Candidate</a:t>
            </a:r>
            <a:r>
              <a:rPr lang="en-US" dirty="0" smtClean="0">
                <a:solidFill>
                  <a:schemeClr val="tx1"/>
                </a:solidFill>
              </a:rPr>
              <a:t> (playing two blocks from his apartment) just weeks before he shot Kennedy. </a:t>
            </a:r>
          </a:p>
          <a:p>
            <a:r>
              <a:rPr lang="en-US" dirty="0" smtClean="0">
                <a:solidFill>
                  <a:schemeClr val="tx1"/>
                </a:solidFill>
              </a:rPr>
              <a:t>Supposedly consume by guilt, Frank Sinatra pulled the film from circulation. It was not seen for decades. </a:t>
            </a:r>
            <a:endParaRPr lang="en-US" dirty="0">
              <a:solidFill>
                <a:schemeClr val="tx1"/>
              </a:solidFill>
            </a:endParaRPr>
          </a:p>
        </p:txBody>
      </p:sp>
      <p:sp>
        <p:nvSpPr>
          <p:cNvPr id="4" name="TextBox 3"/>
          <p:cNvSpPr txBox="1"/>
          <p:nvPr/>
        </p:nvSpPr>
        <p:spPr>
          <a:xfrm>
            <a:off x="1637668" y="236097"/>
            <a:ext cx="5355847" cy="523220"/>
          </a:xfrm>
          <a:prstGeom prst="rect">
            <a:avLst/>
          </a:prstGeom>
          <a:noFill/>
        </p:spPr>
        <p:txBody>
          <a:bodyPr wrap="square" rtlCol="0">
            <a:spAutoFit/>
          </a:bodyPr>
          <a:lstStyle/>
          <a:p>
            <a:r>
              <a:rPr lang="en-US" sz="2800" dirty="0" smtClean="0">
                <a:solidFill>
                  <a:srgbClr val="FF0000"/>
                </a:solidFill>
              </a:rPr>
              <a:t>A Film’s Agency?</a:t>
            </a:r>
            <a:endParaRPr lang="en-US" sz="24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6616"/>
            <a:ext cx="7770813" cy="1481712"/>
          </a:xfrm>
        </p:spPr>
        <p:txBody>
          <a:bodyPr/>
          <a:lstStyle/>
          <a:p>
            <a:r>
              <a:rPr lang="en-US" sz="2000" dirty="0" smtClean="0">
                <a:solidFill>
                  <a:schemeClr val="tx1"/>
                </a:solidFill>
              </a:rPr>
              <a:t>Eleanor Shaw plans to stage a media event. That plan involves “rallying a nation of television viewers into hysteria.”</a:t>
            </a:r>
            <a:br>
              <a:rPr lang="en-US" sz="2000" dirty="0" smtClean="0">
                <a:solidFill>
                  <a:schemeClr val="tx1"/>
                </a:solidFill>
              </a:rPr>
            </a:br>
            <a:r>
              <a:rPr lang="en-US" sz="2000" dirty="0" smtClean="0">
                <a:solidFill>
                  <a:schemeClr val="tx1"/>
                </a:solidFill>
              </a:rPr>
              <a:t> </a:t>
            </a:r>
            <a:br>
              <a:rPr lang="en-US" sz="2000" dirty="0" smtClean="0">
                <a:solidFill>
                  <a:schemeClr val="tx1"/>
                </a:solidFill>
              </a:rPr>
            </a:br>
            <a:r>
              <a:rPr lang="en-US" sz="2000" dirty="0" smtClean="0">
                <a:solidFill>
                  <a:schemeClr val="tx1"/>
                </a:solidFill>
              </a:rPr>
              <a:t>Crucial to this plan is a </a:t>
            </a:r>
            <a:r>
              <a:rPr lang="en-US" sz="2000" dirty="0" smtClean="0">
                <a:solidFill>
                  <a:srgbClr val="FF0000"/>
                </a:solidFill>
              </a:rPr>
              <a:t>bullet</a:t>
            </a:r>
            <a:r>
              <a:rPr lang="en-US" sz="2000" dirty="0" smtClean="0">
                <a:solidFill>
                  <a:schemeClr val="tx1"/>
                </a:solidFill>
              </a:rPr>
              <a:t>, and a </a:t>
            </a:r>
            <a:r>
              <a:rPr lang="en-US" sz="2000" dirty="0" smtClean="0">
                <a:solidFill>
                  <a:srgbClr val="FF0000"/>
                </a:solidFill>
              </a:rPr>
              <a:t>speech </a:t>
            </a:r>
            <a:r>
              <a:rPr lang="en-US" sz="2000" dirty="0" smtClean="0">
                <a:solidFill>
                  <a:schemeClr val="tx1"/>
                </a:solidFill>
              </a:rPr>
              <a:t>(each is weapon to be used in an expanded theater of war):</a:t>
            </a:r>
            <a:br>
              <a:rPr lang="en-US" sz="2000" dirty="0" smtClean="0">
                <a:solidFill>
                  <a:schemeClr val="tx1"/>
                </a:solidFill>
              </a:rPr>
            </a:br>
            <a:r>
              <a:rPr lang="en-US" sz="2000" dirty="0" smtClean="0">
                <a:solidFill>
                  <a:schemeClr val="tx1"/>
                </a:solidFill>
              </a:rPr>
              <a:t>“It’s the most rousing speech I’ve ever read. It’s been worked on here and in Russia over the last eight years.”</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1367630" y="2937880"/>
            <a:ext cx="6512531" cy="36647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8689" y="3676609"/>
            <a:ext cx="4278070" cy="3048125"/>
          </a:xfrm>
          <a:prstGeom prst="rect">
            <a:avLst/>
          </a:prstGeom>
        </p:spPr>
      </p:pic>
      <p:pic>
        <p:nvPicPr>
          <p:cNvPr id="5" name="Picture 4"/>
          <p:cNvPicPr>
            <a:picLocks noChangeAspect="1"/>
          </p:cNvPicPr>
          <p:nvPr/>
        </p:nvPicPr>
        <p:blipFill>
          <a:blip r:embed="rId3"/>
          <a:stretch>
            <a:fillRect/>
          </a:stretch>
        </p:blipFill>
        <p:spPr>
          <a:xfrm>
            <a:off x="829961" y="137471"/>
            <a:ext cx="3340496" cy="3307091"/>
          </a:xfrm>
          <a:prstGeom prst="rect">
            <a:avLst/>
          </a:prstGeom>
        </p:spPr>
      </p:pic>
      <p:pic>
        <p:nvPicPr>
          <p:cNvPr id="6" name="Picture 5"/>
          <p:cNvPicPr>
            <a:picLocks noChangeAspect="1"/>
          </p:cNvPicPr>
          <p:nvPr/>
        </p:nvPicPr>
        <p:blipFill>
          <a:blip r:embed="rId4"/>
          <a:stretch>
            <a:fillRect/>
          </a:stretch>
        </p:blipFill>
        <p:spPr>
          <a:xfrm>
            <a:off x="4606759" y="137471"/>
            <a:ext cx="4239749" cy="2379730"/>
          </a:xfrm>
          <a:prstGeom prst="rect">
            <a:avLst/>
          </a:prstGeom>
        </p:spPr>
      </p:pic>
      <p:pic>
        <p:nvPicPr>
          <p:cNvPr id="7" name="Picture 6"/>
          <p:cNvPicPr>
            <a:picLocks noChangeAspect="1"/>
          </p:cNvPicPr>
          <p:nvPr/>
        </p:nvPicPr>
        <p:blipFill>
          <a:blip r:embed="rId5"/>
          <a:stretch>
            <a:fillRect/>
          </a:stretch>
        </p:blipFill>
        <p:spPr>
          <a:xfrm>
            <a:off x="4955378" y="4362049"/>
            <a:ext cx="3756031" cy="2170986"/>
          </a:xfrm>
          <a:prstGeom prst="rect">
            <a:avLst/>
          </a:prstGeom>
        </p:spPr>
      </p:pic>
      <p:sp>
        <p:nvSpPr>
          <p:cNvPr id="8" name="TextBox 7"/>
          <p:cNvSpPr txBox="1"/>
          <p:nvPr/>
        </p:nvSpPr>
        <p:spPr>
          <a:xfrm>
            <a:off x="4955378" y="2963154"/>
            <a:ext cx="3756031" cy="646331"/>
          </a:xfrm>
          <a:prstGeom prst="rect">
            <a:avLst/>
          </a:prstGeom>
          <a:noFill/>
        </p:spPr>
        <p:txBody>
          <a:bodyPr wrap="square" rtlCol="0">
            <a:spAutoFit/>
          </a:bodyPr>
          <a:lstStyle/>
          <a:p>
            <a:r>
              <a:rPr lang="en-US" dirty="0" smtClean="0">
                <a:solidFill>
                  <a:srgbClr val="FF0000"/>
                </a:solidFill>
              </a:rPr>
              <a:t>From the Ford Theater to Madison Square Garden</a:t>
            </a:r>
            <a:endParaRPr lang="en-US"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3791"/>
            <a:ext cx="7770813" cy="1302603"/>
          </a:xfrm>
        </p:spPr>
        <p:txBody>
          <a:bodyPr/>
          <a:lstStyle/>
          <a:p>
            <a:r>
              <a:rPr lang="en-US" sz="3600" dirty="0" smtClean="0"/>
              <a:t>McCarthy’s “</a:t>
            </a:r>
            <a:r>
              <a:rPr lang="en-US" sz="3600" dirty="0" smtClean="0">
                <a:solidFill>
                  <a:srgbClr val="FF0000"/>
                </a:solidFill>
              </a:rPr>
              <a:t>Lincoln Day </a:t>
            </a:r>
            <a:r>
              <a:rPr lang="en-US" sz="3600" dirty="0" smtClean="0"/>
              <a:t>Speech” of February 9, 1950</a:t>
            </a:r>
            <a:endParaRPr lang="en-US" sz="3600" dirty="0"/>
          </a:p>
        </p:txBody>
      </p:sp>
      <p:sp>
        <p:nvSpPr>
          <p:cNvPr id="3" name="Content Placeholder 2"/>
          <p:cNvSpPr>
            <a:spLocks noGrp="1"/>
          </p:cNvSpPr>
          <p:nvPr>
            <p:ph idx="1"/>
          </p:nvPr>
        </p:nvSpPr>
        <p:spPr>
          <a:xfrm>
            <a:off x="685800" y="2124839"/>
            <a:ext cx="7770813" cy="3742561"/>
          </a:xfrm>
        </p:spPr>
        <p:txBody>
          <a:bodyPr/>
          <a:lstStyle/>
          <a:p>
            <a:r>
              <a:rPr lang="en-US" dirty="0" smtClean="0"/>
              <a:t>"The State Department is infested with Communists. I have here in my hand a list of </a:t>
            </a:r>
            <a:r>
              <a:rPr lang="en-US" dirty="0" smtClean="0">
                <a:solidFill>
                  <a:srgbClr val="FF0000"/>
                </a:solidFill>
              </a:rPr>
              <a:t>205</a:t>
            </a:r>
            <a:r>
              <a:rPr lang="en-US" dirty="0" smtClean="0"/>
              <a:t>—a list of names that were made known to the Secretary of State Secretary as being members of the Communist Party and who nevertheless are still working and shaping policy in the State Department."</a:t>
            </a:r>
            <a:endParaRPr lang="en-US" dirty="0"/>
          </a:p>
        </p:txBody>
      </p:sp>
      <p:pic>
        <p:nvPicPr>
          <p:cNvPr id="4" name="Picture 3"/>
          <p:cNvPicPr>
            <a:picLocks noChangeAspect="1"/>
          </p:cNvPicPr>
          <p:nvPr/>
        </p:nvPicPr>
        <p:blipFill>
          <a:blip r:embed="rId2"/>
          <a:stretch>
            <a:fillRect/>
          </a:stretch>
        </p:blipFill>
        <p:spPr>
          <a:xfrm>
            <a:off x="4653422" y="4786411"/>
            <a:ext cx="3447832" cy="1765290"/>
          </a:xfrm>
          <a:prstGeom prst="rect">
            <a:avLst/>
          </a:prstGeom>
        </p:spPr>
      </p:pic>
      <p:sp>
        <p:nvSpPr>
          <p:cNvPr id="5" name="TextBox 4"/>
          <p:cNvSpPr txBox="1"/>
          <p:nvPr/>
        </p:nvSpPr>
        <p:spPr>
          <a:xfrm>
            <a:off x="1435980" y="5112893"/>
            <a:ext cx="3217442" cy="646331"/>
          </a:xfrm>
          <a:prstGeom prst="rect">
            <a:avLst/>
          </a:prstGeom>
          <a:noFill/>
        </p:spPr>
        <p:txBody>
          <a:bodyPr wrap="square" rtlCol="0">
            <a:spAutoFit/>
          </a:bodyPr>
          <a:lstStyle/>
          <a:p>
            <a:r>
              <a:rPr lang="en-US" dirty="0" smtClean="0"/>
              <a:t>What is this doing here? </a:t>
            </a:r>
            <a:r>
              <a:rPr lang="en-US" dirty="0" err="1" smtClean="0">
                <a:latin typeface="Wingdings"/>
                <a:ea typeface="Wingdings"/>
                <a:cs typeface="Wingdings"/>
              </a:rPr>
              <a:t></a:t>
            </a:r>
            <a:endParaRPr lang="en-US" dirty="0" smtClean="0">
              <a:latin typeface="Wingdings"/>
              <a:ea typeface="Wingdings"/>
              <a:cs typeface="Wingdings"/>
            </a:endParaRPr>
          </a:p>
          <a:p>
            <a:r>
              <a:rPr lang="en-US" dirty="0" smtClean="0">
                <a:latin typeface="Wingdings"/>
                <a:ea typeface="Wingdings"/>
                <a:cs typeface="Wingdings"/>
              </a:rPr>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tx1"/>
                </a:solidFill>
              </a:rPr>
              <a:t>Other Echoes of the Civil War…</a:t>
            </a:r>
            <a:endParaRPr lang="en-US" sz="4000" dirty="0">
              <a:solidFill>
                <a:schemeClr val="tx1"/>
              </a:solidFill>
            </a:endParaRPr>
          </a:p>
        </p:txBody>
      </p:sp>
      <p:sp>
        <p:nvSpPr>
          <p:cNvPr id="3" name="Content Placeholder 2"/>
          <p:cNvSpPr>
            <a:spLocks noGrp="1"/>
          </p:cNvSpPr>
          <p:nvPr>
            <p:ph idx="1"/>
          </p:nvPr>
        </p:nvSpPr>
        <p:spPr/>
        <p:txBody>
          <a:bodyPr/>
          <a:lstStyle/>
          <a:p>
            <a:r>
              <a:rPr lang="en-US" dirty="0" smtClean="0"/>
              <a:t>Lincoln Imagery in </a:t>
            </a:r>
            <a:r>
              <a:rPr lang="en-US" i="1" dirty="0" smtClean="0"/>
              <a:t>The Manchurian Candidate</a:t>
            </a:r>
            <a:r>
              <a:rPr lang="en-US" dirty="0" smtClean="0"/>
              <a:t>… </a:t>
            </a:r>
            <a:endParaRPr lang="en-US" dirty="0"/>
          </a:p>
        </p:txBody>
      </p:sp>
      <p:pic>
        <p:nvPicPr>
          <p:cNvPr id="4" name="Picture 3"/>
          <p:cNvPicPr>
            <a:picLocks noChangeAspect="1"/>
          </p:cNvPicPr>
          <p:nvPr/>
        </p:nvPicPr>
        <p:blipFill>
          <a:blip r:embed="rId2"/>
          <a:stretch>
            <a:fillRect/>
          </a:stretch>
        </p:blipFill>
        <p:spPr>
          <a:xfrm>
            <a:off x="1797791" y="3255996"/>
            <a:ext cx="5080000" cy="2933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 y="-1"/>
            <a:ext cx="9261929" cy="69464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6670" y="67236"/>
            <a:ext cx="10232872" cy="62120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5650"/>
            <a:ext cx="7770813" cy="1113185"/>
          </a:xfrm>
        </p:spPr>
        <p:txBody>
          <a:bodyPr/>
          <a:lstStyle/>
          <a:p>
            <a:pPr algn="l"/>
            <a:r>
              <a:rPr lang="en-US" sz="3200" dirty="0" smtClean="0"/>
              <a:t>	  Recall Prof. </a:t>
            </a:r>
            <a:r>
              <a:rPr lang="en-US" sz="3200" dirty="0" err="1" smtClean="0"/>
              <a:t>Fahs</a:t>
            </a:r>
            <a:r>
              <a:rPr lang="en-US" sz="3200" dirty="0" smtClean="0"/>
              <a:t> on</a:t>
            </a:r>
            <a:br>
              <a:rPr lang="en-US" sz="3200" dirty="0" smtClean="0"/>
            </a:br>
            <a:r>
              <a:rPr lang="en-US" sz="3200" dirty="0" smtClean="0"/>
              <a:t> </a:t>
            </a:r>
            <a:br>
              <a:rPr lang="en-US" sz="3200" dirty="0" smtClean="0"/>
            </a:br>
            <a:r>
              <a:rPr lang="en-US" sz="4000" dirty="0" smtClean="0">
                <a:solidFill>
                  <a:schemeClr val="tx1"/>
                </a:solidFill>
              </a:rPr>
              <a:t>“Historical contingency”</a:t>
            </a:r>
            <a:endParaRPr lang="en-US" sz="4000" dirty="0">
              <a:solidFill>
                <a:schemeClr val="tx1"/>
              </a:solidFill>
            </a:endParaRPr>
          </a:p>
        </p:txBody>
      </p:sp>
      <p:sp>
        <p:nvSpPr>
          <p:cNvPr id="3" name="Content Placeholder 2"/>
          <p:cNvSpPr>
            <a:spLocks noGrp="1"/>
          </p:cNvSpPr>
          <p:nvPr>
            <p:ph idx="1"/>
          </p:nvPr>
        </p:nvSpPr>
        <p:spPr>
          <a:xfrm>
            <a:off x="211658" y="2209799"/>
            <a:ext cx="8244956" cy="4295073"/>
          </a:xfrm>
        </p:spPr>
        <p:txBody>
          <a:bodyPr>
            <a:normAutofit lnSpcReduction="10000"/>
          </a:bodyPr>
          <a:lstStyle/>
          <a:p>
            <a:r>
              <a:rPr lang="en-US" dirty="0"/>
              <a:t>The idea that historical events are dependent (or contingent) on multiple causes that shape when, how, and why an event </a:t>
            </a:r>
            <a:r>
              <a:rPr lang="en-US" dirty="0" smtClean="0"/>
              <a:t>occurs</a:t>
            </a:r>
            <a:endParaRPr lang="en-US" dirty="0"/>
          </a:p>
          <a:p>
            <a:r>
              <a:rPr lang="en-US" dirty="0" smtClean="0"/>
              <a:t>The ways culture, history, and environment shape human character, beliefs, and values at specific moments in time</a:t>
            </a:r>
          </a:p>
          <a:p>
            <a:r>
              <a:rPr lang="en-US" dirty="0" smtClean="0"/>
              <a:t>The opposite of inevitability </a:t>
            </a:r>
          </a:p>
          <a:p>
            <a:pPr>
              <a:buNone/>
            </a:pPr>
            <a:r>
              <a:rPr lang="en-US" sz="3027" dirty="0" smtClean="0">
                <a:solidFill>
                  <a:srgbClr val="FF0000"/>
                </a:solidFill>
              </a:rPr>
              <a:t>(A war is a good example of an event with many causes. How do we represent that multiplicity of causes?)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4439092"/>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5366</TotalTime>
  <Words>2199</Words>
  <Application>Microsoft Macintosh PowerPoint</Application>
  <PresentationFormat>On-screen Show (4:3)</PresentationFormat>
  <Paragraphs>82</Paragraphs>
  <Slides>27</Slides>
  <Notes>0</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Folio</vt:lpstr>
      <vt:lpstr>Slide 1</vt:lpstr>
      <vt:lpstr>Clip: Eleanor Shaw</vt:lpstr>
      <vt:lpstr>Eleanor Shaw plans to stage a media event. That plan involves “rallying a nation of television viewers into hysteria.”   Crucial to this plan is a bullet, and a speech (each is weapon to be used in an expanded theater of war): “It’s the most rousing speech I’ve ever read. It’s been worked on here and in Russia over the last eight years.”</vt:lpstr>
      <vt:lpstr>Slide 4</vt:lpstr>
      <vt:lpstr>McCarthy’s “Lincoln Day Speech” of February 9, 1950</vt:lpstr>
      <vt:lpstr>Other Echoes of the Civil War…</vt:lpstr>
      <vt:lpstr>Slide 7</vt:lpstr>
      <vt:lpstr>Slide 8</vt:lpstr>
      <vt:lpstr>   Recall Prof. Fahs on   “Historical contingency”</vt:lpstr>
      <vt:lpstr>Recall Prof. Izenberg on: “Agency”</vt:lpstr>
      <vt:lpstr>Raymond’s Agency?</vt:lpstr>
      <vt:lpstr>Slide 12</vt:lpstr>
      <vt:lpstr>Slide 13</vt:lpstr>
      <vt:lpstr>Slide 14</vt:lpstr>
      <vt:lpstr>What kind of allegory is this?</vt:lpstr>
      <vt:lpstr>Ideology or …?</vt:lpstr>
      <vt:lpstr>Slide 17</vt:lpstr>
      <vt:lpstr>Slide 18</vt:lpstr>
      <vt:lpstr>Capitalist Mind Control? </vt:lpstr>
      <vt:lpstr>Slide 20</vt:lpstr>
      <vt:lpstr>Slide 21</vt:lpstr>
      <vt:lpstr>  “The Paranoid Style in American Politics” </vt:lpstr>
      <vt:lpstr>“The Paranoid Style” Continued</vt:lpstr>
      <vt:lpstr>Slide 24</vt:lpstr>
      <vt:lpstr>Who is to blame?</vt:lpstr>
      <vt:lpstr>Do we comfort ourselves when we believe in the “the lone gunman”? Does conspiracy theory offer a different comfort?  An assassin is a human agent. What kind of agent is capitalism? What kind of agent is “force”?</vt:lpstr>
      <vt:lpstr>Slide 27</vt:lpstr>
    </vt:vector>
  </TitlesOfParts>
  <Company>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Selling War</dc:title>
  <dc:creator>MICHAEL SZALAY</dc:creator>
  <cp:lastModifiedBy>MICHAEL SZALAY</cp:lastModifiedBy>
  <cp:revision>301</cp:revision>
  <dcterms:created xsi:type="dcterms:W3CDTF">2016-02-23T23:32:15Z</dcterms:created>
  <dcterms:modified xsi:type="dcterms:W3CDTF">2016-02-24T00:24:58Z</dcterms:modified>
</cp:coreProperties>
</file>