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Override PartName="/ppt/slides/slide27.xml" ContentType="application/vnd.openxmlformats-officedocument.presentationml.slide+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slides/slide25.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s/slide16.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26.xml" ContentType="application/vnd.openxmlformats-officedocument.presentationml.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24.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theme/theme1.xml" ContentType="application/vnd.openxmlformats-officedocument.them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19" r:id="rId1"/>
  </p:sldMasterIdLst>
  <p:sldIdLst>
    <p:sldId id="510" r:id="rId2"/>
    <p:sldId id="543" r:id="rId3"/>
    <p:sldId id="544" r:id="rId4"/>
    <p:sldId id="547" r:id="rId5"/>
    <p:sldId id="549" r:id="rId6"/>
    <p:sldId id="554" r:id="rId7"/>
    <p:sldId id="553" r:id="rId8"/>
    <p:sldId id="373" r:id="rId9"/>
    <p:sldId id="370" r:id="rId10"/>
    <p:sldId id="387" r:id="rId11"/>
    <p:sldId id="540" r:id="rId12"/>
    <p:sldId id="534" r:id="rId13"/>
    <p:sldId id="365" r:id="rId14"/>
    <p:sldId id="537" r:id="rId15"/>
    <p:sldId id="541" r:id="rId16"/>
    <p:sldId id="535" r:id="rId17"/>
    <p:sldId id="536" r:id="rId18"/>
    <p:sldId id="539" r:id="rId19"/>
    <p:sldId id="538" r:id="rId20"/>
    <p:sldId id="356" r:id="rId21"/>
    <p:sldId id="437" r:id="rId22"/>
    <p:sldId id="368" r:id="rId23"/>
    <p:sldId id="360" r:id="rId24"/>
    <p:sldId id="550" r:id="rId25"/>
    <p:sldId id="359" r:id="rId26"/>
    <p:sldId id="551" r:id="rId27"/>
    <p:sldId id="36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15" autoAdjust="0"/>
    <p:restoredTop sz="94668" autoAdjust="0"/>
  </p:normalViewPr>
  <p:slideViewPr>
    <p:cSldViewPr snapToGrid="0" snapToObjects="1">
      <p:cViewPr varScale="1">
        <p:scale>
          <a:sx n="156" d="100"/>
          <a:sy n="156" d="100"/>
        </p:scale>
        <p:origin x="-96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C4FDE194-6CB6-594B-A84D-927CA03301FB}" type="datetimeFigureOut">
              <a:rPr lang="en-US" smtClean="0"/>
              <a:pPr/>
              <a:t>3/1/16</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CoverGlyph.png"/>
          <p:cNvPicPr>
            <a:picLocks noChangeAspect="1"/>
          </p:cNvPicPr>
          <p:nvPr/>
        </p:nvPicPr>
        <p:blipFill>
          <a:blip r:embed="rId2"/>
          <a:stretch>
            <a:fillRect/>
          </a:stretch>
        </p:blipFill>
        <p:spPr>
          <a:xfrm>
            <a:off x="4010025" y="3048000"/>
            <a:ext cx="1123950" cy="77152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C4FDE194-6CB6-594B-A84D-927CA03301FB}" type="datetimeFigureOut">
              <a:rPr lang="en-US" smtClean="0"/>
              <a:pPr/>
              <a:t>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73409-8D16-B94D-BF84-09F506EA45F3}" type="slidenum">
              <a:rPr lang="en-US" smtClean="0"/>
              <a:pPr/>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4890247"/>
            <a:ext cx="1645920" cy="17041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4FDE194-6CB6-594B-A84D-927CA03301FB}" type="datetimeFigureOut">
              <a:rPr lang="en-US" smtClean="0"/>
              <a:pPr/>
              <a:t>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73409-8D16-B94D-BF84-09F506EA45F3}" type="slidenum">
              <a:rPr lang="en-US" smtClean="0"/>
              <a:pPr/>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4FDE194-6CB6-594B-A84D-927CA03301FB}" type="datetimeFigureOut">
              <a:rPr lang="en-US" smtClean="0"/>
              <a:pPr/>
              <a:t>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73409-8D16-B94D-BF84-09F506EA45F3}"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rot="5400000">
            <a:off x="6052928" y="3115195"/>
            <a:ext cx="1645920" cy="1704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4FDE194-6CB6-594B-A84D-927CA03301FB}" type="datetimeFigureOut">
              <a:rPr lang="en-US" smtClean="0"/>
              <a:pPr/>
              <a:t>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73409-8D16-B94D-BF84-09F506EA45F3}" type="slidenum">
              <a:rPr lang="en-US" smtClean="0"/>
              <a:pPr/>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FDE194-6CB6-594B-A84D-927CA03301FB}" type="datetimeFigureOut">
              <a:rPr lang="en-US" smtClean="0"/>
              <a:pPr/>
              <a:t>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73409-8D16-B94D-BF84-09F506EA45F3}" type="slidenum">
              <a:rPr lang="en-US" smtClean="0"/>
              <a:pPr/>
              <a:t>‹#›</a:t>
            </a:fld>
            <a:endParaRPr lang="en-US"/>
          </a:p>
        </p:txBody>
      </p:sp>
      <p:pic>
        <p:nvPicPr>
          <p:cNvPr id="7" name="Picture 6" descr="Glyph-SectionHeader.png"/>
          <p:cNvPicPr>
            <a:picLocks noChangeAspect="1"/>
          </p:cNvPicPr>
          <p:nvPr/>
        </p:nvPicPr>
        <p:blipFill>
          <a:blip r:embed="rId2"/>
          <a:stretch>
            <a:fillRect/>
          </a:stretch>
        </p:blipFill>
        <p:spPr>
          <a:xfrm>
            <a:off x="4038600" y="3174066"/>
            <a:ext cx="1066800" cy="590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4FDE194-6CB6-594B-A84D-927CA03301FB}" type="datetimeFigureOut">
              <a:rPr lang="en-US" smtClean="0"/>
              <a:pPr/>
              <a:t>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73409-8D16-B94D-BF84-09F506EA45F3}"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C4FDE194-6CB6-594B-A84D-927CA03301FB}" type="datetimeFigureOut">
              <a:rPr lang="en-US" smtClean="0"/>
              <a:pPr/>
              <a:t>3/1/16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C73409-8D16-B94D-BF84-09F506EA45F3}" type="slidenum">
              <a:rPr lang="en-US" smtClean="0"/>
              <a:pPr/>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4FDE194-6CB6-594B-A84D-927CA03301FB}" type="datetimeFigureOut">
              <a:rPr lang="en-US" smtClean="0"/>
              <a:pPr/>
              <a:t>3/1/16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C73409-8D16-B94D-BF84-09F506EA45F3}" type="slidenum">
              <a:rPr lang="en-US" smtClean="0"/>
              <a:pPr/>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DE194-6CB6-594B-A84D-927CA03301FB}" type="datetimeFigureOut">
              <a:rPr lang="en-US" smtClean="0"/>
              <a:pPr/>
              <a:t>3/1/16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C73409-8D16-B94D-BF84-09F506EA45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FDE194-6CB6-594B-A84D-927CA03301FB}" type="datetimeFigureOut">
              <a:rPr lang="en-US" smtClean="0"/>
              <a:pPr/>
              <a:t>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70A80-E872-44E8-BC8C-884F2AA07922}" type="slidenum">
              <a:rPr lang="en-US" smtClean="0"/>
              <a:pPr/>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1664746" y="2286000"/>
            <a:ext cx="1645920" cy="17041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C4FDE194-6CB6-594B-A84D-927CA03301FB}" type="datetimeFigureOut">
              <a:rPr lang="en-US" smtClean="0"/>
              <a:pPr/>
              <a:t>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73409-8D16-B94D-BF84-09F506EA45F3}"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5804853" y="2286000"/>
            <a:ext cx="1645920" cy="17041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FC73409-8D16-B94D-BF84-09F506EA45F3}" type="slidenum">
              <a:rPr lang="en-US" smtClean="0"/>
              <a:pPr/>
              <a:t>‹#›</a:t>
            </a:fld>
            <a:endParaRPr lang="en-US"/>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FDE194-6CB6-594B-A84D-927CA03301FB}" type="datetimeFigureOut">
              <a:rPr lang="en-US" smtClean="0"/>
              <a:pPr/>
              <a:t>3/1/16</a:t>
            </a:fld>
            <a:endParaRPr lang="en-US"/>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videos.nymag.com/video/Opening-Credits-Homeland%23c=GPW04R137JDPW6CY&amp;t=Opening%20Credits:%20'Homeland'" TargetMode="External"/><Relationship Id="rId3"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video" Target="file://localhost/Volumes/MEDIA/Homeland%20Clips/Jazz%20Clip.m4v" TargetMode="External"/><Relationship Id="rId2" Type="http://schemas.openxmlformats.org/officeDocument/2006/relationships/slideLayout" Target="../slideLayouts/slideLayout2.xml"/><Relationship Id="rId3"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video" Target="file://localhost/Volumes/MEDIA/Homeland%20Clips/Tom%20Walker.m4v" TargetMode="External"/><Relationship Id="rId2" Type="http://schemas.openxmlformats.org/officeDocument/2006/relationships/slideLayout" Target="../slideLayouts/slideLayout2.xml"/><Relationship Id="rId3"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812478" y="245414"/>
            <a:ext cx="2411895" cy="3421099"/>
          </a:xfrm>
          <a:prstGeom prst="rect">
            <a:avLst/>
          </a:prstGeom>
        </p:spPr>
      </p:pic>
      <p:pic>
        <p:nvPicPr>
          <p:cNvPr id="5" name="Content Placeholder 3" descr="berlin09-1.jpg"/>
          <p:cNvPicPr>
            <a:picLocks noChangeAspect="1"/>
          </p:cNvPicPr>
          <p:nvPr/>
        </p:nvPicPr>
        <p:blipFill>
          <a:blip r:embed="rId3"/>
          <a:srcRect l="-10769" r="-10769"/>
          <a:stretch>
            <a:fillRect/>
          </a:stretch>
        </p:blipFill>
        <p:spPr>
          <a:xfrm>
            <a:off x="0" y="245414"/>
            <a:ext cx="4816401" cy="2539747"/>
          </a:xfrm>
          <a:prstGeom prst="rect">
            <a:avLst/>
          </a:prstGeom>
        </p:spPr>
      </p:pic>
      <p:sp>
        <p:nvSpPr>
          <p:cNvPr id="6" name="TextBox 5"/>
          <p:cNvSpPr txBox="1"/>
          <p:nvPr/>
        </p:nvSpPr>
        <p:spPr>
          <a:xfrm>
            <a:off x="480299" y="2979704"/>
            <a:ext cx="4111035" cy="369332"/>
          </a:xfrm>
          <a:prstGeom prst="rect">
            <a:avLst/>
          </a:prstGeom>
          <a:noFill/>
        </p:spPr>
        <p:txBody>
          <a:bodyPr wrap="square" rtlCol="0">
            <a:spAutoFit/>
          </a:bodyPr>
          <a:lstStyle/>
          <a:p>
            <a:r>
              <a:rPr lang="en-US" dirty="0" smtClean="0"/>
              <a:t>1989: The Fall of the Berlin Wall</a:t>
            </a:r>
            <a:endParaRPr lang="en-US" dirty="0"/>
          </a:p>
        </p:txBody>
      </p:sp>
      <p:pic>
        <p:nvPicPr>
          <p:cNvPr id="7" name="Picture 6"/>
          <p:cNvPicPr>
            <a:picLocks noChangeAspect="1"/>
          </p:cNvPicPr>
          <p:nvPr/>
        </p:nvPicPr>
        <p:blipFill>
          <a:blip r:embed="rId4"/>
          <a:stretch>
            <a:fillRect/>
          </a:stretch>
        </p:blipFill>
        <p:spPr>
          <a:xfrm>
            <a:off x="480299" y="3590299"/>
            <a:ext cx="2389895" cy="3020562"/>
          </a:xfrm>
          <a:prstGeom prst="rect">
            <a:avLst/>
          </a:prstGeom>
        </p:spPr>
      </p:pic>
      <p:sp>
        <p:nvSpPr>
          <p:cNvPr id="8" name="TextBox 7"/>
          <p:cNvSpPr txBox="1"/>
          <p:nvPr/>
        </p:nvSpPr>
        <p:spPr>
          <a:xfrm>
            <a:off x="3126015" y="3785689"/>
            <a:ext cx="1310646" cy="2862323"/>
          </a:xfrm>
          <a:prstGeom prst="rect">
            <a:avLst/>
          </a:prstGeom>
          <a:noFill/>
        </p:spPr>
        <p:txBody>
          <a:bodyPr wrap="square" rtlCol="0">
            <a:spAutoFit/>
          </a:bodyPr>
          <a:lstStyle/>
          <a:p>
            <a:r>
              <a:rPr lang="en-US" dirty="0" smtClean="0"/>
              <a:t>Dec. 25, 1991: Soviet Premier Mikhail Gorbachev declares an end to the Soviet Union</a:t>
            </a:r>
            <a:endParaRPr lang="en-US" dirty="0"/>
          </a:p>
        </p:txBody>
      </p:sp>
      <p:sp>
        <p:nvSpPr>
          <p:cNvPr id="9" name="TextBox 8"/>
          <p:cNvSpPr txBox="1"/>
          <p:nvPr/>
        </p:nvSpPr>
        <p:spPr>
          <a:xfrm>
            <a:off x="5812478" y="3948515"/>
            <a:ext cx="2411895" cy="1477328"/>
          </a:xfrm>
          <a:prstGeom prst="rect">
            <a:avLst/>
          </a:prstGeom>
          <a:noFill/>
        </p:spPr>
        <p:txBody>
          <a:bodyPr wrap="square" rtlCol="0">
            <a:spAutoFit/>
          </a:bodyPr>
          <a:lstStyle/>
          <a:p>
            <a:r>
              <a:rPr lang="en-US" dirty="0" smtClean="0"/>
              <a:t>September 11, 2001:</a:t>
            </a:r>
          </a:p>
          <a:p>
            <a:r>
              <a:rPr lang="en-US" dirty="0" smtClean="0"/>
              <a:t>Al-Qaeda launches four attacks on targets in New York and Washington, D.C.</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i="1" dirty="0" smtClean="0">
                <a:solidFill>
                  <a:srgbClr val="FF0000"/>
                </a:solidFill>
              </a:rPr>
              <a:t>Homeland</a:t>
            </a:r>
            <a:r>
              <a:rPr lang="en-US" sz="3600" dirty="0" smtClean="0">
                <a:solidFill>
                  <a:srgbClr val="FF0000"/>
                </a:solidFill>
              </a:rPr>
              <a:t>’s Reach</a:t>
            </a:r>
            <a:endParaRPr lang="en-US" sz="3600" dirty="0">
              <a:solidFill>
                <a:srgbClr val="FF0000"/>
              </a:solidFill>
            </a:endParaRPr>
          </a:p>
        </p:txBody>
      </p:sp>
      <p:sp>
        <p:nvSpPr>
          <p:cNvPr id="3" name="Content Placeholder 2"/>
          <p:cNvSpPr>
            <a:spLocks noGrp="1"/>
          </p:cNvSpPr>
          <p:nvPr>
            <p:ph idx="1"/>
          </p:nvPr>
        </p:nvSpPr>
        <p:spPr>
          <a:xfrm>
            <a:off x="498474" y="1295796"/>
            <a:ext cx="7556313" cy="4830367"/>
          </a:xfrm>
        </p:spPr>
        <p:txBody>
          <a:bodyPr>
            <a:normAutofit/>
          </a:bodyPr>
          <a:lstStyle/>
          <a:p>
            <a:r>
              <a:rPr lang="en-US" dirty="0" smtClean="0"/>
              <a:t>“Not only has Obama been watching it, but his aides have been calling up going, ‘We need to see it,”’ star Damian Lewis said. “So he’s been getting entire state departments, the top of the U.S. government, asking to see it because their boss watches it and they feel they need to know what their boss has been watching.”</a:t>
            </a:r>
          </a:p>
          <a:p>
            <a:pPr lvl="3"/>
            <a:r>
              <a:rPr lang="en-US" i="1" dirty="0" smtClean="0"/>
              <a:t>Daily News</a:t>
            </a:r>
            <a:r>
              <a:rPr lang="en-US" dirty="0" smtClean="0"/>
              <a:t>, July 12, 2012</a:t>
            </a:r>
          </a:p>
          <a:p>
            <a:pPr>
              <a:buNone/>
            </a:pPr>
            <a:r>
              <a:rPr lang="en-US" dirty="0" smtClean="0"/>
              <a:t/>
            </a:r>
            <a:br>
              <a:rPr lang="en-US" dirty="0" smtClean="0"/>
            </a:br>
            <a:endParaRPr lang="en-US" dirty="0" smtClean="0"/>
          </a:p>
          <a:p>
            <a:endParaRPr lang="en-US" dirty="0"/>
          </a:p>
        </p:txBody>
      </p:sp>
      <p:pic>
        <p:nvPicPr>
          <p:cNvPr id="4" name="Picture 3"/>
          <p:cNvPicPr>
            <a:picLocks noChangeAspect="1"/>
          </p:cNvPicPr>
          <p:nvPr/>
        </p:nvPicPr>
        <p:blipFill>
          <a:blip r:embed="rId2"/>
          <a:stretch>
            <a:fillRect/>
          </a:stretch>
        </p:blipFill>
        <p:spPr>
          <a:xfrm>
            <a:off x="2491041" y="4512530"/>
            <a:ext cx="3715233" cy="218371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7236"/>
            <a:ext cx="7770813" cy="942281"/>
          </a:xfrm>
        </p:spPr>
        <p:txBody>
          <a:bodyPr/>
          <a:lstStyle/>
          <a:p>
            <a:r>
              <a:rPr lang="en-US" sz="3600" dirty="0" smtClean="0">
                <a:solidFill>
                  <a:srgbClr val="FF0000"/>
                </a:solidFill>
              </a:rPr>
              <a:t>Uneasy Alliances</a:t>
            </a:r>
            <a:endParaRPr lang="en-US" sz="3600" dirty="0">
              <a:solidFill>
                <a:srgbClr val="FF0000"/>
              </a:solidFill>
            </a:endParaRPr>
          </a:p>
        </p:txBody>
      </p:sp>
      <p:sp>
        <p:nvSpPr>
          <p:cNvPr id="3" name="Content Placeholder 2"/>
          <p:cNvSpPr>
            <a:spLocks noGrp="1"/>
          </p:cNvSpPr>
          <p:nvPr>
            <p:ph idx="1"/>
          </p:nvPr>
        </p:nvSpPr>
        <p:spPr>
          <a:xfrm>
            <a:off x="333768" y="1196766"/>
            <a:ext cx="8523274" cy="5552345"/>
          </a:xfrm>
        </p:spPr>
        <p:txBody>
          <a:bodyPr>
            <a:normAutofit/>
          </a:bodyPr>
          <a:lstStyle/>
          <a:p>
            <a:r>
              <a:rPr lang="en-US" dirty="0" smtClean="0"/>
              <a:t>“On September 9, 2013, the CIA invited the producers and cast of the hit Showtime series </a:t>
            </a:r>
            <a:r>
              <a:rPr lang="en-US" i="1" dirty="0" smtClean="0"/>
              <a:t>Homeland</a:t>
            </a:r>
            <a:r>
              <a:rPr lang="en-US" dirty="0" smtClean="0"/>
              <a:t> to its secure Langley headquarters for a two hour sit-down with senior officials, including the director of the CIA . . . . </a:t>
            </a:r>
            <a:r>
              <a:rPr lang="en-US" dirty="0" smtClean="0">
                <a:solidFill>
                  <a:srgbClr val="FF0000"/>
                </a:solidFill>
              </a:rPr>
              <a:t>Alex </a:t>
            </a:r>
            <a:r>
              <a:rPr lang="en-US" dirty="0" err="1" smtClean="0">
                <a:solidFill>
                  <a:srgbClr val="FF0000"/>
                </a:solidFill>
              </a:rPr>
              <a:t>Gansa</a:t>
            </a:r>
            <a:r>
              <a:rPr lang="en-US" dirty="0" smtClean="0">
                <a:solidFill>
                  <a:srgbClr val="FF0000"/>
                </a:solidFill>
              </a:rPr>
              <a:t>, co-creator and producer of the series, noted the uncanny ‘parallels’ between the entertainment business and the intelligence business: ‘We both build sets. We both play roles. And we both brainstorm, about operations on their side and storylines on ours</a:t>
            </a:r>
            <a:r>
              <a:rPr lang="en-US" dirty="0" smtClean="0"/>
              <a:t>.</a:t>
            </a:r>
            <a:r>
              <a:rPr lang="en-US" dirty="0" smtClean="0"/>
              <a:t>’” </a:t>
            </a:r>
            <a:endParaRPr lang="en-US" dirty="0" smtClean="0"/>
          </a:p>
          <a:p>
            <a:r>
              <a:rPr lang="en-US" dirty="0" err="1" smtClean="0"/>
              <a:t>Timmothy</a:t>
            </a:r>
            <a:r>
              <a:rPr lang="en-US" dirty="0" smtClean="0"/>
              <a:t> </a:t>
            </a:r>
            <a:r>
              <a:rPr lang="en-US" dirty="0" err="1" smtClean="0"/>
              <a:t>Melley</a:t>
            </a:r>
            <a:r>
              <a:rPr lang="en-US" dirty="0" smtClean="0"/>
              <a:t>, “Covert Spectacles and the Contradictions of the Democratic Security State”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0000"/>
                </a:solidFill>
              </a:rPr>
              <a:t>Entering Official Discourse</a:t>
            </a:r>
            <a:endParaRPr lang="en-US" sz="3600" dirty="0">
              <a:solidFill>
                <a:srgbClr val="FF0000"/>
              </a:solidFill>
            </a:endParaRPr>
          </a:p>
        </p:txBody>
      </p:sp>
      <p:sp>
        <p:nvSpPr>
          <p:cNvPr id="3" name="Content Placeholder 2"/>
          <p:cNvSpPr>
            <a:spLocks noGrp="1"/>
          </p:cNvSpPr>
          <p:nvPr>
            <p:ph idx="1"/>
          </p:nvPr>
        </p:nvSpPr>
        <p:spPr>
          <a:xfrm>
            <a:off x="685800" y="1799220"/>
            <a:ext cx="7770813" cy="4068180"/>
          </a:xfrm>
        </p:spPr>
        <p:txBody>
          <a:bodyPr>
            <a:normAutofit fontScale="92500" lnSpcReduction="20000"/>
          </a:bodyPr>
          <a:lstStyle/>
          <a:p>
            <a:r>
              <a:rPr lang="en-US" dirty="0" smtClean="0"/>
              <a:t>“Pakistani officials recently lashed out at the Showtime series </a:t>
            </a:r>
            <a:r>
              <a:rPr lang="en-US" i="1" dirty="0" smtClean="0">
                <a:solidFill>
                  <a:schemeClr val="tx1"/>
                </a:solidFill>
              </a:rPr>
              <a:t>Homeland </a:t>
            </a:r>
            <a:r>
              <a:rPr lang="en-US" dirty="0" smtClean="0"/>
              <a:t>for its portrayal of the Southwest Asian nation as a friend to terrorist groups, among other complaints, but according to former U.S. officials and Pakistan experts, it could be a case of a fictional show hitting just a little too close to home. </a:t>
            </a:r>
          </a:p>
          <a:p>
            <a:r>
              <a:rPr lang="en-US" dirty="0" smtClean="0"/>
              <a:t>“Last week the press attaché for Pakistan’s embassy in Washington released a statement saying it was ‘very unfortunate that the underlying theme of </a:t>
            </a:r>
            <a:r>
              <a:rPr lang="en-US" i="1" dirty="0" smtClean="0">
                <a:solidFill>
                  <a:schemeClr val="tx1"/>
                </a:solidFill>
              </a:rPr>
              <a:t>Homeland Season 4</a:t>
            </a:r>
            <a:r>
              <a:rPr lang="en-US" dirty="0" smtClean="0"/>
              <a:t> is designed to create a negative perception of both the U.S. and Pakistan.’” </a:t>
            </a:r>
          </a:p>
          <a:p>
            <a:r>
              <a:rPr lang="en-US" dirty="0" smtClean="0"/>
              <a:t>ABC News, 2 January 2015</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1754" y="557192"/>
            <a:ext cx="6146202" cy="1592103"/>
          </a:xfrm>
        </p:spPr>
        <p:txBody>
          <a:bodyPr/>
          <a:lstStyle/>
          <a:p>
            <a:r>
              <a:rPr lang="en-US" sz="2400" dirty="0" smtClean="0"/>
              <a:t>How are </a:t>
            </a:r>
            <a:r>
              <a:rPr lang="en-US" sz="2400" i="1" dirty="0" smtClean="0">
                <a:solidFill>
                  <a:schemeClr val="tx1"/>
                </a:solidFill>
              </a:rPr>
              <a:t>The Manchurian Candidate </a:t>
            </a:r>
            <a:r>
              <a:rPr lang="en-US" sz="2400" dirty="0" smtClean="0"/>
              <a:t>and </a:t>
            </a:r>
            <a:r>
              <a:rPr lang="en-US" sz="2400" i="1" dirty="0" smtClean="0">
                <a:solidFill>
                  <a:schemeClr val="tx1"/>
                </a:solidFill>
              </a:rPr>
              <a:t>Homeland </a:t>
            </a:r>
            <a:r>
              <a:rPr lang="en-US" sz="2400" dirty="0" smtClean="0"/>
              <a:t>Similar? Are Raymond Shaw and Nicholas Brody the same kind of </a:t>
            </a:r>
            <a:r>
              <a:rPr lang="en-US" sz="2400" dirty="0" smtClean="0">
                <a:solidFill>
                  <a:srgbClr val="FF0000"/>
                </a:solidFill>
              </a:rPr>
              <a:t>agents</a:t>
            </a:r>
            <a:r>
              <a:rPr lang="en-US" sz="2400" dirty="0" smtClean="0"/>
              <a:t>? What’s the difference between Shaw’s “brainwashing” and Brody’s</a:t>
            </a:r>
            <a:r>
              <a:rPr lang="en-US" sz="2800" dirty="0" smtClean="0"/>
              <a:t>?</a:t>
            </a:r>
            <a:endParaRPr lang="en-US" sz="2800" dirty="0"/>
          </a:p>
        </p:txBody>
      </p:sp>
      <p:pic>
        <p:nvPicPr>
          <p:cNvPr id="4" name="Picture 3"/>
          <p:cNvPicPr>
            <a:picLocks noChangeAspect="1"/>
          </p:cNvPicPr>
          <p:nvPr/>
        </p:nvPicPr>
        <p:blipFill>
          <a:blip r:embed="rId2"/>
          <a:stretch>
            <a:fillRect/>
          </a:stretch>
        </p:blipFill>
        <p:spPr>
          <a:xfrm>
            <a:off x="4797417" y="3954439"/>
            <a:ext cx="3811833" cy="2300474"/>
          </a:xfrm>
          <a:prstGeom prst="rect">
            <a:avLst/>
          </a:prstGeom>
        </p:spPr>
      </p:pic>
      <p:sp>
        <p:nvSpPr>
          <p:cNvPr id="5" name="TextBox 4"/>
          <p:cNvSpPr txBox="1"/>
          <p:nvPr/>
        </p:nvSpPr>
        <p:spPr>
          <a:xfrm>
            <a:off x="680639" y="2800597"/>
            <a:ext cx="3710308" cy="646331"/>
          </a:xfrm>
          <a:prstGeom prst="rect">
            <a:avLst/>
          </a:prstGeom>
          <a:noFill/>
        </p:spPr>
        <p:txBody>
          <a:bodyPr wrap="square" rtlCol="0">
            <a:spAutoFit/>
          </a:bodyPr>
          <a:lstStyle/>
          <a:p>
            <a:r>
              <a:rPr lang="en-US" dirty="0" smtClean="0"/>
              <a:t>Raymond Shaw is not converted to any belief system. </a:t>
            </a:r>
            <a:endParaRPr lang="en-US" dirty="0"/>
          </a:p>
        </p:txBody>
      </p:sp>
      <p:pic>
        <p:nvPicPr>
          <p:cNvPr id="6" name="Picture 5"/>
          <p:cNvPicPr>
            <a:picLocks noChangeAspect="1"/>
          </p:cNvPicPr>
          <p:nvPr/>
        </p:nvPicPr>
        <p:blipFill>
          <a:blip r:embed="rId3"/>
          <a:stretch>
            <a:fillRect/>
          </a:stretch>
        </p:blipFill>
        <p:spPr>
          <a:xfrm>
            <a:off x="498474" y="3954439"/>
            <a:ext cx="4000824" cy="2300474"/>
          </a:xfrm>
          <a:prstGeom prst="rect">
            <a:avLst/>
          </a:prstGeom>
        </p:spPr>
      </p:pic>
      <p:sp>
        <p:nvSpPr>
          <p:cNvPr id="7" name="TextBox 6"/>
          <p:cNvSpPr txBox="1"/>
          <p:nvPr/>
        </p:nvSpPr>
        <p:spPr>
          <a:xfrm>
            <a:off x="4797417" y="2800596"/>
            <a:ext cx="3811833" cy="923330"/>
          </a:xfrm>
          <a:prstGeom prst="rect">
            <a:avLst/>
          </a:prstGeom>
          <a:noFill/>
        </p:spPr>
        <p:txBody>
          <a:bodyPr wrap="square" rtlCol="0">
            <a:spAutoFit/>
          </a:bodyPr>
          <a:lstStyle/>
          <a:p>
            <a:r>
              <a:rPr lang="en-US" dirty="0" smtClean="0"/>
              <a:t>Brody converts to Islam and comes to believe in Abu </a:t>
            </a:r>
            <a:r>
              <a:rPr lang="en-US" dirty="0" err="1" smtClean="0"/>
              <a:t>Nazir’s</a:t>
            </a:r>
            <a:r>
              <a:rPr lang="en-US" dirty="0" smtClean="0"/>
              <a:t> cause. Or does he?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54484"/>
            <a:ext cx="3506641" cy="1184351"/>
          </a:xfrm>
        </p:spPr>
        <p:txBody>
          <a:bodyPr/>
          <a:lstStyle/>
          <a:p>
            <a:r>
              <a:rPr lang="en-US" sz="3600" dirty="0" smtClean="0">
                <a:solidFill>
                  <a:srgbClr val="FF0000"/>
                </a:solidFill>
              </a:rPr>
              <a:t>“Eyes and ears in every room”</a:t>
            </a:r>
            <a:endParaRPr lang="en-US" sz="3600" dirty="0">
              <a:solidFill>
                <a:srgbClr val="FF0000"/>
              </a:solidFill>
            </a:endParaRPr>
          </a:p>
        </p:txBody>
      </p:sp>
      <p:sp>
        <p:nvSpPr>
          <p:cNvPr id="3" name="Content Placeholder 2"/>
          <p:cNvSpPr>
            <a:spLocks noGrp="1"/>
          </p:cNvSpPr>
          <p:nvPr>
            <p:ph idx="1"/>
          </p:nvPr>
        </p:nvSpPr>
        <p:spPr>
          <a:xfrm>
            <a:off x="685800" y="2415344"/>
            <a:ext cx="7658380" cy="1435926"/>
          </a:xfrm>
        </p:spPr>
        <p:txBody>
          <a:bodyPr>
            <a:normAutofit lnSpcReduction="10000"/>
          </a:bodyPr>
          <a:lstStyle/>
          <a:p>
            <a:r>
              <a:rPr lang="en-US" dirty="0" smtClean="0"/>
              <a:t>How does </a:t>
            </a:r>
            <a:r>
              <a:rPr lang="en-US" i="1" dirty="0" smtClean="0"/>
              <a:t>Homeland </a:t>
            </a:r>
            <a:r>
              <a:rPr lang="en-US" dirty="0" smtClean="0"/>
              <a:t>understand cameras and screens?</a:t>
            </a:r>
          </a:p>
          <a:p>
            <a:r>
              <a:rPr lang="en-US" dirty="0" smtClean="0"/>
              <a:t>Eleanor Shaw</a:t>
            </a:r>
            <a:r>
              <a:rPr lang="en-US" dirty="0" smtClean="0"/>
              <a:t> orchestrates “</a:t>
            </a:r>
            <a:r>
              <a:rPr lang="en-US" dirty="0" smtClean="0"/>
              <a:t>official history.” Carrie spies on Nick’s </a:t>
            </a:r>
            <a:r>
              <a:rPr lang="en-US" dirty="0" smtClean="0">
                <a:solidFill>
                  <a:srgbClr val="FF0000"/>
                </a:solidFill>
              </a:rPr>
              <a:t>home </a:t>
            </a:r>
            <a:r>
              <a:rPr lang="en-US" dirty="0" smtClean="0"/>
              <a:t>life.</a:t>
            </a:r>
            <a:endParaRPr lang="en-US" dirty="0"/>
          </a:p>
        </p:txBody>
      </p:sp>
      <p:pic>
        <p:nvPicPr>
          <p:cNvPr id="4" name="Picture 3"/>
          <p:cNvPicPr>
            <a:picLocks noChangeAspect="1"/>
          </p:cNvPicPr>
          <p:nvPr/>
        </p:nvPicPr>
        <p:blipFill>
          <a:blip r:embed="rId2"/>
          <a:stretch>
            <a:fillRect/>
          </a:stretch>
        </p:blipFill>
        <p:spPr>
          <a:xfrm>
            <a:off x="685800" y="4030892"/>
            <a:ext cx="3621058" cy="2304310"/>
          </a:xfrm>
          <a:prstGeom prst="rect">
            <a:avLst/>
          </a:prstGeom>
        </p:spPr>
      </p:pic>
      <p:pic>
        <p:nvPicPr>
          <p:cNvPr id="6" name="Picture 5"/>
          <p:cNvPicPr>
            <a:picLocks noChangeAspect="1"/>
          </p:cNvPicPr>
          <p:nvPr/>
        </p:nvPicPr>
        <p:blipFill>
          <a:blip r:embed="rId3"/>
          <a:stretch>
            <a:fillRect/>
          </a:stretch>
        </p:blipFill>
        <p:spPr>
          <a:xfrm>
            <a:off x="5006508" y="254485"/>
            <a:ext cx="3450105" cy="1941442"/>
          </a:xfrm>
          <a:prstGeom prst="rect">
            <a:avLst/>
          </a:prstGeom>
        </p:spPr>
      </p:pic>
      <p:pic>
        <p:nvPicPr>
          <p:cNvPr id="8" name="Picture 7"/>
          <p:cNvPicPr>
            <a:picLocks noChangeAspect="1"/>
          </p:cNvPicPr>
          <p:nvPr/>
        </p:nvPicPr>
        <p:blipFill>
          <a:blip r:embed="rId4"/>
          <a:stretch>
            <a:fillRect/>
          </a:stretch>
        </p:blipFill>
        <p:spPr>
          <a:xfrm>
            <a:off x="4844719" y="4030892"/>
            <a:ext cx="3499461" cy="233064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832" y="284944"/>
            <a:ext cx="4076488" cy="3582157"/>
          </a:xfrm>
        </p:spPr>
        <p:txBody>
          <a:bodyPr/>
          <a:lstStyle/>
          <a:p>
            <a:r>
              <a:rPr lang="en-US" sz="4000" dirty="0" smtClean="0">
                <a:solidFill>
                  <a:srgbClr val="FF0000"/>
                </a:solidFill>
              </a:rPr>
              <a:t>Home</a:t>
            </a:r>
            <a:r>
              <a:rPr lang="en-US" sz="4000" dirty="0" smtClean="0">
                <a:solidFill>
                  <a:schemeClr val="tx1"/>
                </a:solidFill>
              </a:rPr>
              <a:t>land </a:t>
            </a:r>
            <a:r>
              <a:rPr lang="en-US" sz="4000" dirty="0" smtClean="0">
                <a:solidFill>
                  <a:srgbClr val="3366FF"/>
                </a:solidFill>
              </a:rPr>
              <a:t>and</a:t>
            </a:r>
          </a:p>
          <a:p>
            <a:r>
              <a:rPr lang="en-US" sz="4000" dirty="0" smtClean="0">
                <a:solidFill>
                  <a:schemeClr val="tx1"/>
                </a:solidFill>
              </a:rPr>
              <a:t>domestic surveillance</a:t>
            </a:r>
            <a:endParaRPr lang="en-US" dirty="0"/>
          </a:p>
        </p:txBody>
      </p:sp>
      <p:pic>
        <p:nvPicPr>
          <p:cNvPr id="4" name="Picture 3"/>
          <p:cNvPicPr>
            <a:picLocks noChangeAspect="1"/>
          </p:cNvPicPr>
          <p:nvPr/>
        </p:nvPicPr>
        <p:blipFill>
          <a:blip r:embed="rId2"/>
          <a:stretch>
            <a:fillRect/>
          </a:stretch>
        </p:blipFill>
        <p:spPr>
          <a:xfrm>
            <a:off x="411963" y="3378162"/>
            <a:ext cx="3884693" cy="2587206"/>
          </a:xfrm>
          <a:prstGeom prst="rect">
            <a:avLst/>
          </a:prstGeom>
        </p:spPr>
      </p:pic>
      <p:pic>
        <p:nvPicPr>
          <p:cNvPr id="7" name="Picture 6"/>
          <p:cNvPicPr>
            <a:picLocks noChangeAspect="1"/>
          </p:cNvPicPr>
          <p:nvPr/>
        </p:nvPicPr>
        <p:blipFill>
          <a:blip r:embed="rId3"/>
          <a:stretch>
            <a:fillRect/>
          </a:stretch>
        </p:blipFill>
        <p:spPr>
          <a:xfrm>
            <a:off x="4852939" y="3378162"/>
            <a:ext cx="3489705" cy="2617279"/>
          </a:xfrm>
          <a:prstGeom prst="rect">
            <a:avLst/>
          </a:prstGeom>
        </p:spPr>
      </p:pic>
      <p:pic>
        <p:nvPicPr>
          <p:cNvPr id="8" name="Picture 7"/>
          <p:cNvPicPr>
            <a:picLocks noChangeAspect="1"/>
          </p:cNvPicPr>
          <p:nvPr/>
        </p:nvPicPr>
        <p:blipFill>
          <a:blip r:embed="rId4"/>
          <a:stretch>
            <a:fillRect/>
          </a:stretch>
        </p:blipFill>
        <p:spPr>
          <a:xfrm>
            <a:off x="4852938" y="284944"/>
            <a:ext cx="3914133" cy="266161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532" y="1123495"/>
            <a:ext cx="8702369" cy="5365095"/>
          </a:xfrm>
        </p:spPr>
        <p:txBody>
          <a:bodyPr>
            <a:normAutofit fontScale="92500"/>
          </a:bodyPr>
          <a:lstStyle/>
          <a:p>
            <a:r>
              <a:rPr lang="en-US" i="1" dirty="0" smtClean="0"/>
              <a:t>“Homeland</a:t>
            </a:r>
            <a:r>
              <a:rPr lang="en-US" dirty="0" smtClean="0"/>
              <a:t> is, I think, doing something new: While anti-hero shows often end up as sly critiques of masculinity (think Tony Soprano), </a:t>
            </a:r>
            <a:r>
              <a:rPr lang="en-US" i="1" dirty="0" smtClean="0"/>
              <a:t>Homeland</a:t>
            </a:r>
            <a:r>
              <a:rPr lang="en-US" dirty="0" smtClean="0"/>
              <a:t> actually offers a defense of Carrie's emotionalism, turning it into a superpower rather than a feminine weakness.”</a:t>
            </a:r>
          </a:p>
          <a:p>
            <a:r>
              <a:rPr lang="en-US" dirty="0" smtClean="0">
                <a:solidFill>
                  <a:schemeClr val="tx1"/>
                </a:solidFill>
              </a:rPr>
              <a:t>Alyssa Rosenberg, “In Praise of Carrie Mathison’s Feminine Instincts,” </a:t>
            </a:r>
            <a:r>
              <a:rPr lang="en-US" i="1" dirty="0" smtClean="0">
                <a:solidFill>
                  <a:schemeClr val="tx1"/>
                </a:solidFill>
              </a:rPr>
              <a:t>Slate</a:t>
            </a:r>
            <a:r>
              <a:rPr lang="en-US" dirty="0" smtClean="0">
                <a:solidFill>
                  <a:schemeClr val="tx1"/>
                </a:solidFill>
              </a:rPr>
              <a:t>, 2012</a:t>
            </a:r>
          </a:p>
          <a:p>
            <a:r>
              <a:rPr lang="en-US" dirty="0" smtClean="0">
                <a:solidFill>
                  <a:schemeClr val="tx1"/>
                </a:solidFill>
              </a:rPr>
              <a:t>Carrie “embodies the ugliest stereotypes about women in the workplace: that they're hysterical, brittle, rude, entitled, inefficient, and governed by emotions rather than logic. Instead of earning her promotions, Carrie either fails her way up the CIA ladder (after practically everyone else is killed by the Langley car bomb) or threatens people into giving her what she wants.”</a:t>
            </a:r>
          </a:p>
          <a:p>
            <a:r>
              <a:rPr lang="en-US" dirty="0" smtClean="0">
                <a:solidFill>
                  <a:schemeClr val="tx1"/>
                </a:solidFill>
              </a:rPr>
              <a:t>Sophie Gilbert, “The Case Against Carrie, </a:t>
            </a:r>
            <a:r>
              <a:rPr lang="en-US" i="1" dirty="0" smtClean="0">
                <a:solidFill>
                  <a:schemeClr val="tx1"/>
                </a:solidFill>
              </a:rPr>
              <a:t>The Atlantic</a:t>
            </a:r>
            <a:r>
              <a:rPr lang="en-US" dirty="0" smtClean="0">
                <a:solidFill>
                  <a:schemeClr val="tx1"/>
                </a:solidFill>
              </a:rPr>
              <a:t>, 2014</a:t>
            </a:r>
            <a:endParaRPr lang="en-US" dirty="0">
              <a:solidFill>
                <a:schemeClr val="tx1"/>
              </a:solidFill>
            </a:endParaRPr>
          </a:p>
        </p:txBody>
      </p:sp>
      <p:sp>
        <p:nvSpPr>
          <p:cNvPr id="4" name="TextBox 3"/>
          <p:cNvSpPr txBox="1"/>
          <p:nvPr/>
        </p:nvSpPr>
        <p:spPr>
          <a:xfrm>
            <a:off x="2140994" y="260521"/>
            <a:ext cx="6349718" cy="523220"/>
          </a:xfrm>
          <a:prstGeom prst="rect">
            <a:avLst/>
          </a:prstGeom>
          <a:noFill/>
        </p:spPr>
        <p:txBody>
          <a:bodyPr wrap="square" rtlCol="0">
            <a:spAutoFit/>
          </a:bodyPr>
          <a:lstStyle/>
          <a:p>
            <a:r>
              <a:rPr lang="en-US" sz="2800" dirty="0" smtClean="0">
                <a:solidFill>
                  <a:srgbClr val="FF0000"/>
                </a:solidFill>
              </a:rPr>
              <a:t>Debating Carrie Mathison</a:t>
            </a:r>
            <a:endParaRPr lang="en-US" sz="2800"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7236"/>
            <a:ext cx="7770813" cy="1028384"/>
          </a:xfrm>
        </p:spPr>
        <p:txBody>
          <a:bodyPr/>
          <a:lstStyle/>
          <a:p>
            <a:r>
              <a:rPr lang="en-US" sz="2800" dirty="0" smtClean="0">
                <a:solidFill>
                  <a:srgbClr val="FF0000"/>
                </a:solidFill>
              </a:rPr>
              <a:t>Why Bi-Polar?</a:t>
            </a:r>
            <a:endParaRPr lang="en-US" sz="2800" dirty="0">
              <a:solidFill>
                <a:srgbClr val="FF0000"/>
              </a:solidFill>
            </a:endParaRPr>
          </a:p>
        </p:txBody>
      </p:sp>
      <p:sp>
        <p:nvSpPr>
          <p:cNvPr id="3" name="Content Placeholder 2"/>
          <p:cNvSpPr>
            <a:spLocks noGrp="1"/>
          </p:cNvSpPr>
          <p:nvPr>
            <p:ph idx="1"/>
          </p:nvPr>
        </p:nvSpPr>
        <p:spPr>
          <a:xfrm>
            <a:off x="685800" y="1095621"/>
            <a:ext cx="7770813" cy="4771780"/>
          </a:xfrm>
        </p:spPr>
        <p:txBody>
          <a:bodyPr/>
          <a:lstStyle/>
          <a:p>
            <a:r>
              <a:rPr lang="en-US" dirty="0" smtClean="0"/>
              <a:t>In </a:t>
            </a:r>
            <a:r>
              <a:rPr lang="en-US" i="1" dirty="0" smtClean="0"/>
              <a:t>Homeland</a:t>
            </a:r>
            <a:r>
              <a:rPr lang="en-US" dirty="0" smtClean="0"/>
              <a:t>, the Raymond Shaw Ben Marco duo become the Carrie/Nicholas duo.</a:t>
            </a:r>
          </a:p>
          <a:p>
            <a:r>
              <a:rPr lang="en-US" dirty="0" smtClean="0"/>
              <a:t>In what way does Carrie’s mental disorder extend Ben Marco’s dual role as his own agent and a foreign agent? If that disorder is a metaphor, what is a metaphor for?</a:t>
            </a:r>
            <a:endParaRPr lang="en-US" dirty="0"/>
          </a:p>
        </p:txBody>
      </p:sp>
      <p:pic>
        <p:nvPicPr>
          <p:cNvPr id="4" name="Picture 3"/>
          <p:cNvPicPr>
            <a:picLocks noChangeAspect="1"/>
          </p:cNvPicPr>
          <p:nvPr/>
        </p:nvPicPr>
        <p:blipFill>
          <a:blip r:embed="rId2"/>
          <a:stretch>
            <a:fillRect/>
          </a:stretch>
        </p:blipFill>
        <p:spPr>
          <a:xfrm>
            <a:off x="1776301" y="3494682"/>
            <a:ext cx="5520238" cy="2043331"/>
          </a:xfrm>
          <a:prstGeom prst="rect">
            <a:avLst/>
          </a:prstGeom>
        </p:spPr>
      </p:pic>
      <p:sp>
        <p:nvSpPr>
          <p:cNvPr id="5" name="TextBox 4"/>
          <p:cNvSpPr txBox="1"/>
          <p:nvPr/>
        </p:nvSpPr>
        <p:spPr>
          <a:xfrm>
            <a:off x="569846" y="5867401"/>
            <a:ext cx="8018554" cy="369332"/>
          </a:xfrm>
          <a:prstGeom prst="rect">
            <a:avLst/>
          </a:prstGeom>
          <a:noFill/>
        </p:spPr>
        <p:txBody>
          <a:bodyPr wrap="square" rtlCol="0">
            <a:spAutoFit/>
          </a:bodyPr>
          <a:lstStyle/>
          <a:p>
            <a:r>
              <a:rPr lang="en-US" dirty="0" smtClean="0">
                <a:solidFill>
                  <a:srgbClr val="FF0000"/>
                </a:solidFill>
              </a:rPr>
              <a:t>Doubled Double Agents: In what way is Tom Walker Nicholas Brody’s Double?</a:t>
            </a:r>
            <a:endParaRPr lang="en-US"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0000"/>
                </a:solidFill>
              </a:rPr>
              <a:t>Carrie’s “Paranoid Style” (Double Vision)</a:t>
            </a:r>
            <a:endParaRPr lang="en-US" sz="3600" dirty="0">
              <a:solidFill>
                <a:srgbClr val="FF0000"/>
              </a:solidFill>
            </a:endParaRPr>
          </a:p>
        </p:txBody>
      </p:sp>
      <p:sp>
        <p:nvSpPr>
          <p:cNvPr id="3" name="Content Placeholder 2"/>
          <p:cNvSpPr>
            <a:spLocks noGrp="1"/>
          </p:cNvSpPr>
          <p:nvPr>
            <p:ph idx="1"/>
          </p:nvPr>
        </p:nvSpPr>
        <p:spPr>
          <a:xfrm>
            <a:off x="685800" y="1896914"/>
            <a:ext cx="7878177" cy="1816663"/>
          </a:xfrm>
        </p:spPr>
        <p:txBody>
          <a:bodyPr>
            <a:normAutofit/>
          </a:bodyPr>
          <a:lstStyle/>
          <a:p>
            <a:r>
              <a:rPr lang="en-US" dirty="0" smtClean="0"/>
              <a:t>While manic, Carrie sees connections that she cannot normally see, and that others cannot see. Her mania gives her the ability to picture and visualize conspiracy. </a:t>
            </a:r>
            <a:endParaRPr lang="en-US" dirty="0"/>
          </a:p>
        </p:txBody>
      </p:sp>
      <p:pic>
        <p:nvPicPr>
          <p:cNvPr id="4" name="Picture 3"/>
          <p:cNvPicPr>
            <a:picLocks noChangeAspect="1"/>
          </p:cNvPicPr>
          <p:nvPr/>
        </p:nvPicPr>
        <p:blipFill>
          <a:blip r:embed="rId2"/>
          <a:stretch>
            <a:fillRect/>
          </a:stretch>
        </p:blipFill>
        <p:spPr>
          <a:xfrm>
            <a:off x="2523605" y="3543348"/>
            <a:ext cx="4656459" cy="278203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7236"/>
            <a:ext cx="3995081" cy="1371600"/>
          </a:xfrm>
        </p:spPr>
        <p:txBody>
          <a:bodyPr/>
          <a:lstStyle/>
          <a:p>
            <a:r>
              <a:rPr lang="en-US" sz="3600" dirty="0" smtClean="0">
                <a:solidFill>
                  <a:srgbClr val="FF0000"/>
                </a:solidFill>
              </a:rPr>
              <a:t>The Opening Credits</a:t>
            </a:r>
            <a:endParaRPr lang="en-US" sz="3600" dirty="0">
              <a:solidFill>
                <a:srgbClr val="FF0000"/>
              </a:solidFill>
            </a:endParaRPr>
          </a:p>
        </p:txBody>
      </p:sp>
      <p:sp>
        <p:nvSpPr>
          <p:cNvPr id="3" name="Content Placeholder 2"/>
          <p:cNvSpPr>
            <a:spLocks noGrp="1"/>
          </p:cNvSpPr>
          <p:nvPr>
            <p:ph idx="1"/>
          </p:nvPr>
        </p:nvSpPr>
        <p:spPr>
          <a:xfrm>
            <a:off x="162813" y="2360968"/>
            <a:ext cx="8759353" cy="4127622"/>
          </a:xfrm>
        </p:spPr>
        <p:txBody>
          <a:bodyPr>
            <a:normAutofit fontScale="85000" lnSpcReduction="10000"/>
          </a:bodyPr>
          <a:lstStyle/>
          <a:p>
            <a:r>
              <a:rPr lang="en-US" dirty="0" smtClean="0"/>
              <a:t>“The most evident feature of the sequence is its discontinuity and lack of consistent narrative unfolding. Not only is it difficult to assign coherence to it, when they attain narrative continuity (because of an internal recurrence of subject and motif), some shots literally jump before the eye, while others fade in a blur of aberrant </a:t>
            </a:r>
            <a:r>
              <a:rPr lang="en-US" dirty="0" err="1" smtClean="0"/>
              <a:t>chromaticism</a:t>
            </a:r>
            <a:r>
              <a:rPr lang="en-US" dirty="0" smtClean="0"/>
              <a:t>, or are superimposed to other ones. This editing choice </a:t>
            </a:r>
            <a:r>
              <a:rPr lang="en-US" dirty="0" smtClean="0">
                <a:solidFill>
                  <a:srgbClr val="FF0000"/>
                </a:solidFill>
              </a:rPr>
              <a:t>draws attention to the precarious status that, in the series, images and sounds have as objects of knowledge: the </a:t>
            </a:r>
            <a:r>
              <a:rPr lang="en-US" dirty="0" err="1" smtClean="0">
                <a:solidFill>
                  <a:srgbClr val="FF0000"/>
                </a:solidFill>
              </a:rPr>
              <a:t>spectatorial</a:t>
            </a:r>
            <a:r>
              <a:rPr lang="en-US" dirty="0" smtClean="0">
                <a:solidFill>
                  <a:srgbClr val="FF0000"/>
                </a:solidFill>
              </a:rPr>
              <a:t> mastery of the object of vision is bracketed by an overabundance of sensorial stimuli</a:t>
            </a:r>
            <a:r>
              <a:rPr lang="en-US" dirty="0" smtClean="0"/>
              <a:t>, like the insistent superimposition of </a:t>
            </a:r>
            <a:r>
              <a:rPr lang="en-US" dirty="0" err="1" smtClean="0"/>
              <a:t>diegetic</a:t>
            </a:r>
            <a:r>
              <a:rPr lang="en-US" dirty="0" smtClean="0"/>
              <a:t> sounds (sirens, fragments of presidential addresses on terrorism, helicopters and voices speaking in muffled Arabic) on a piercing jazz soundtrack.”</a:t>
            </a:r>
          </a:p>
          <a:p>
            <a:r>
              <a:rPr lang="en-US" dirty="0" err="1" smtClean="0"/>
              <a:t>Enrica</a:t>
            </a:r>
            <a:r>
              <a:rPr lang="en-US" dirty="0" smtClean="0"/>
              <a:t> </a:t>
            </a:r>
            <a:r>
              <a:rPr lang="en-US" dirty="0" err="1" smtClean="0"/>
              <a:t>Picarelli</a:t>
            </a:r>
            <a:r>
              <a:rPr lang="en-US" dirty="0" smtClean="0"/>
              <a:t>, “Aspirational </a:t>
            </a:r>
            <a:r>
              <a:rPr lang="en-US" dirty="0" err="1" smtClean="0"/>
              <a:t>Paratexts</a:t>
            </a:r>
            <a:r>
              <a:rPr lang="en-US" dirty="0" smtClean="0"/>
              <a:t>: the Case of ‘Quality Openers’ in TV Promotion,” </a:t>
            </a:r>
            <a:r>
              <a:rPr lang="en-US" i="1" dirty="0" smtClean="0"/>
              <a:t>Frames Cinema Journal</a:t>
            </a:r>
            <a:endParaRPr lang="en-US" i="1" dirty="0"/>
          </a:p>
        </p:txBody>
      </p:sp>
      <p:pic>
        <p:nvPicPr>
          <p:cNvPr id="4" name="Picture 3"/>
          <p:cNvPicPr>
            <a:picLocks noChangeAspect="1"/>
          </p:cNvPicPr>
          <p:nvPr/>
        </p:nvPicPr>
        <p:blipFill>
          <a:blip r:embed="rId2"/>
          <a:stretch>
            <a:fillRect/>
          </a:stretch>
        </p:blipFill>
        <p:spPr>
          <a:xfrm>
            <a:off x="4680881" y="67236"/>
            <a:ext cx="3698660" cy="204345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FF0000"/>
                </a:solidFill>
              </a:rPr>
              <a:t>From the Cold War to the “</a:t>
            </a:r>
            <a:r>
              <a:rPr lang="en-US" sz="3200" dirty="0" smtClean="0">
                <a:solidFill>
                  <a:schemeClr val="tx1"/>
                </a:solidFill>
              </a:rPr>
              <a:t>War on Terror</a:t>
            </a:r>
            <a:r>
              <a:rPr lang="en-US" sz="3200" dirty="0" smtClean="0">
                <a:solidFill>
                  <a:srgbClr val="FF0000"/>
                </a:solidFill>
              </a:rPr>
              <a:t>”</a:t>
            </a:r>
            <a:endParaRPr lang="en-US" sz="3200" dirty="0">
              <a:solidFill>
                <a:srgbClr val="FF0000"/>
              </a:solidFill>
            </a:endParaRPr>
          </a:p>
        </p:txBody>
      </p:sp>
      <p:sp>
        <p:nvSpPr>
          <p:cNvPr id="3" name="Content Placeholder 2"/>
          <p:cNvSpPr>
            <a:spLocks noGrp="1"/>
          </p:cNvSpPr>
          <p:nvPr>
            <p:ph idx="1"/>
          </p:nvPr>
        </p:nvSpPr>
        <p:spPr>
          <a:xfrm>
            <a:off x="685800" y="1554982"/>
            <a:ext cx="7770813" cy="4312418"/>
          </a:xfrm>
        </p:spPr>
        <p:txBody>
          <a:bodyPr>
            <a:normAutofit lnSpcReduction="10000"/>
          </a:bodyPr>
          <a:lstStyle/>
          <a:p>
            <a:r>
              <a:rPr lang="en-US" dirty="0" smtClean="0"/>
              <a:t>Containment and “</a:t>
            </a:r>
            <a:r>
              <a:rPr lang="en-US" dirty="0" smtClean="0">
                <a:solidFill>
                  <a:srgbClr val="FF0000"/>
                </a:solidFill>
              </a:rPr>
              <a:t>Blowback</a:t>
            </a:r>
            <a:r>
              <a:rPr lang="en-US" dirty="0" smtClean="0"/>
              <a:t>”</a:t>
            </a:r>
            <a:r>
              <a:rPr lang="en-US" dirty="0" smtClean="0"/>
              <a:t>: </a:t>
            </a:r>
            <a:endParaRPr lang="en-US" dirty="0" smtClean="0"/>
          </a:p>
          <a:p>
            <a:r>
              <a:rPr lang="en-US" dirty="0" smtClean="0"/>
              <a:t>A militant Islamist group, al-Qaeda has its origins in the CIA sponsored battle against the Soviet Occupation of Afghanistan (1979- 1989). Osama Bin Laden works with the CIA and the Saudi Royal family to fund the mujahedeen (a resistance group), many of which later join al-Qaeda.</a:t>
            </a:r>
            <a:r>
              <a:rPr lang="en-US" dirty="0" smtClean="0"/>
              <a:t> </a:t>
            </a:r>
          </a:p>
          <a:p>
            <a:r>
              <a:rPr lang="en-US" dirty="0" smtClean="0"/>
              <a:t>During the last decades of the 20</a:t>
            </a:r>
            <a:r>
              <a:rPr lang="en-US" baseline="30000" dirty="0" smtClean="0"/>
              <a:t>th</a:t>
            </a:r>
            <a:r>
              <a:rPr lang="en-US" dirty="0" smtClean="0"/>
              <a:t> century, the U.S. supports Saddam Hussein and the </a:t>
            </a:r>
            <a:r>
              <a:rPr lang="en-US" i="1" dirty="0" err="1" smtClean="0"/>
              <a:t>Ba-ath</a:t>
            </a:r>
            <a:r>
              <a:rPr lang="en-US" i="1" dirty="0" smtClean="0"/>
              <a:t> </a:t>
            </a:r>
            <a:r>
              <a:rPr lang="en-US" dirty="0" smtClean="0"/>
              <a:t>Party </a:t>
            </a:r>
            <a:r>
              <a:rPr lang="en-US" dirty="0" smtClean="0">
                <a:solidFill>
                  <a:schemeClr val="tx1"/>
                </a:solidFill>
              </a:rPr>
              <a:t>(Arab Nationalists) </a:t>
            </a:r>
            <a:r>
              <a:rPr lang="en-US" dirty="0" smtClean="0"/>
              <a:t>in Iraq in an effort to check the influence of the Islamic Republic of Iran</a:t>
            </a:r>
            <a:endParaRPr lang="en-US" dirty="0"/>
          </a:p>
        </p:txBody>
      </p:sp>
      <p:sp>
        <p:nvSpPr>
          <p:cNvPr id="4" name="TextBox 3"/>
          <p:cNvSpPr txBox="1"/>
          <p:nvPr/>
        </p:nvSpPr>
        <p:spPr>
          <a:xfrm>
            <a:off x="-122110" y="2466804"/>
            <a:ext cx="184666" cy="369332"/>
          </a:xfrm>
          <a:prstGeom prst="rect">
            <a:avLst/>
          </a:prstGeom>
          <a:noFill/>
        </p:spPr>
        <p:txBody>
          <a:bodyPr wrap="none" rtlCol="0">
            <a:spAutoFit/>
          </a:bodyPr>
          <a:lstStyle/>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18690" y="219814"/>
            <a:ext cx="7436097" cy="1131636"/>
          </a:xfrm>
        </p:spPr>
        <p:txBody>
          <a:bodyPr/>
          <a:lstStyle/>
          <a:p>
            <a:r>
              <a:rPr lang="en-US" sz="3600" dirty="0" smtClean="0">
                <a:solidFill>
                  <a:srgbClr val="FF0000"/>
                </a:solidFill>
              </a:rPr>
              <a:t>Back to the Unconscious</a:t>
            </a:r>
            <a:endParaRPr lang="en-US" sz="3600" dirty="0">
              <a:solidFill>
                <a:srgbClr val="FF0000"/>
              </a:solidFill>
            </a:endParaRPr>
          </a:p>
        </p:txBody>
      </p:sp>
      <p:sp>
        <p:nvSpPr>
          <p:cNvPr id="3" name="Content Placeholder 2"/>
          <p:cNvSpPr>
            <a:spLocks noGrp="1"/>
          </p:cNvSpPr>
          <p:nvPr>
            <p:ph idx="1"/>
          </p:nvPr>
        </p:nvSpPr>
        <p:spPr>
          <a:xfrm>
            <a:off x="498474" y="1351450"/>
            <a:ext cx="7556313" cy="4774713"/>
          </a:xfrm>
        </p:spPr>
        <p:txBody>
          <a:bodyPr/>
          <a:lstStyle/>
          <a:p>
            <a:r>
              <a:rPr lang="en-US" dirty="0" smtClean="0"/>
              <a:t>Opening: </a:t>
            </a:r>
            <a:r>
              <a:rPr lang="en-US" dirty="0" smtClean="0">
                <a:hlinkClick r:id="rId2"/>
              </a:rPr>
              <a:t>http://videos.nymag.com/video/Opening-Credits-Homeland#c=GPW04R137JDPW6CY&amp;t=Opening%20Credits:%20%27Homeland%27</a:t>
            </a:r>
            <a:endParaRPr lang="en-US" dirty="0" smtClean="0"/>
          </a:p>
          <a:p>
            <a:endParaRPr lang="en-US" dirty="0" smtClean="0"/>
          </a:p>
        </p:txBody>
      </p:sp>
      <p:pic>
        <p:nvPicPr>
          <p:cNvPr id="4" name="Picture 3"/>
          <p:cNvPicPr>
            <a:picLocks noChangeAspect="1"/>
          </p:cNvPicPr>
          <p:nvPr/>
        </p:nvPicPr>
        <p:blipFill>
          <a:blip r:embed="rId3"/>
          <a:stretch>
            <a:fillRect/>
          </a:stretch>
        </p:blipFill>
        <p:spPr>
          <a:xfrm>
            <a:off x="2195978" y="3105821"/>
            <a:ext cx="4308412" cy="2678409"/>
          </a:xfrm>
          <a:prstGeom prst="rect">
            <a:avLst/>
          </a:prstGeom>
        </p:spPr>
      </p:pic>
      <p:sp>
        <p:nvSpPr>
          <p:cNvPr id="5" name="TextBox 4"/>
          <p:cNvSpPr txBox="1"/>
          <p:nvPr/>
        </p:nvSpPr>
        <p:spPr>
          <a:xfrm>
            <a:off x="1294365" y="6008255"/>
            <a:ext cx="6760422" cy="461665"/>
          </a:xfrm>
          <a:prstGeom prst="rect">
            <a:avLst/>
          </a:prstGeom>
          <a:noFill/>
        </p:spPr>
        <p:txBody>
          <a:bodyPr wrap="square" rtlCol="0">
            <a:spAutoFit/>
          </a:bodyPr>
          <a:lstStyle/>
          <a:p>
            <a:r>
              <a:rPr lang="en-US" sz="2400" dirty="0" smtClean="0"/>
              <a:t>What logic organizes this </a:t>
            </a:r>
            <a:r>
              <a:rPr lang="en-US" sz="2400" dirty="0" smtClean="0">
                <a:solidFill>
                  <a:srgbClr val="FF0000"/>
                </a:solidFill>
              </a:rPr>
              <a:t>montage</a:t>
            </a:r>
            <a:r>
              <a:rPr lang="en-US" sz="2400" dirty="0" smtClean="0"/>
              <a:t>?</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51112"/>
            <a:ext cx="7770813" cy="1290041"/>
          </a:xfrm>
        </p:spPr>
        <p:txBody>
          <a:bodyPr/>
          <a:lstStyle/>
          <a:p>
            <a:pPr>
              <a:defRPr/>
            </a:pPr>
            <a:r>
              <a:rPr lang="en-US" dirty="0" smtClean="0"/>
              <a:t>Recall Prof. Lazo:</a:t>
            </a:r>
            <a:endParaRPr lang="en-US" dirty="0"/>
          </a:p>
        </p:txBody>
      </p:sp>
      <p:sp>
        <p:nvSpPr>
          <p:cNvPr id="33795" name="TextBox 3"/>
          <p:cNvSpPr txBox="1">
            <a:spLocks noChangeArrowheads="1"/>
          </p:cNvSpPr>
          <p:nvPr/>
        </p:nvSpPr>
        <p:spPr bwMode="auto">
          <a:xfrm>
            <a:off x="901699" y="2789029"/>
            <a:ext cx="7434339" cy="2677656"/>
          </a:xfrm>
          <a:prstGeom prst="rect">
            <a:avLst/>
          </a:prstGeom>
          <a:noFill/>
          <a:ln w="9525">
            <a:noFill/>
            <a:miter lim="800000"/>
            <a:headEnd/>
            <a:tailEnd/>
          </a:ln>
        </p:spPr>
        <p:txBody>
          <a:bodyPr wrap="square">
            <a:prstTxWarp prst="textNoShape">
              <a:avLst/>
            </a:prstTxWarp>
            <a:spAutoFit/>
          </a:bodyPr>
          <a:lstStyle/>
          <a:p>
            <a:r>
              <a:rPr lang="en-US" sz="2800" dirty="0" smtClean="0"/>
              <a:t>“How </a:t>
            </a:r>
            <a:r>
              <a:rPr lang="en-US" sz="2800" dirty="0"/>
              <a:t>do the types of perspectives that Said associates with Orientalism become intertwined with US racial visions and racism, particularly in the wake of 9/11 and the Bush Administration’s arguments about terrorism</a:t>
            </a:r>
            <a:r>
              <a:rPr lang="en-US" sz="2800" dirty="0" smtClean="0"/>
              <a:t>?”</a:t>
            </a:r>
          </a:p>
          <a:p>
            <a:endParaRPr lang="en-US" sz="2800"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232343"/>
            <a:ext cx="5680288" cy="1078401"/>
          </a:xfrm>
        </p:spPr>
        <p:txBody>
          <a:bodyPr/>
          <a:lstStyle/>
          <a:p>
            <a:r>
              <a:rPr lang="en-US" sz="3200" dirty="0" smtClean="0">
                <a:solidFill>
                  <a:srgbClr val="FF0000"/>
                </a:solidFill>
              </a:rPr>
              <a:t>What role do African Americans (and jazz) play in </a:t>
            </a:r>
            <a:r>
              <a:rPr lang="en-US" sz="3200" i="1" dirty="0" smtClean="0">
                <a:solidFill>
                  <a:srgbClr val="FF0000"/>
                </a:solidFill>
              </a:rPr>
              <a:t>The Manchurian Candidate</a:t>
            </a:r>
            <a:r>
              <a:rPr lang="en-US" sz="3200" dirty="0" smtClean="0">
                <a:solidFill>
                  <a:srgbClr val="FF0000"/>
                </a:solidFill>
              </a:rPr>
              <a:t>?</a:t>
            </a:r>
            <a:endParaRPr lang="en-US" sz="3200" dirty="0">
              <a:solidFill>
                <a:srgbClr val="FF0000"/>
              </a:solidFill>
            </a:endParaRPr>
          </a:p>
        </p:txBody>
      </p:sp>
      <p:pic>
        <p:nvPicPr>
          <p:cNvPr id="5" name="Picture 4"/>
          <p:cNvPicPr>
            <a:picLocks noChangeAspect="1"/>
          </p:cNvPicPr>
          <p:nvPr/>
        </p:nvPicPr>
        <p:blipFill>
          <a:blip r:embed="rId2"/>
          <a:stretch>
            <a:fillRect/>
          </a:stretch>
        </p:blipFill>
        <p:spPr>
          <a:xfrm>
            <a:off x="7055859" y="3406805"/>
            <a:ext cx="1841886" cy="2517243"/>
          </a:xfrm>
          <a:prstGeom prst="rect">
            <a:avLst/>
          </a:prstGeom>
        </p:spPr>
      </p:pic>
      <p:sp>
        <p:nvSpPr>
          <p:cNvPr id="7" name="TextBox 6"/>
          <p:cNvSpPr txBox="1"/>
          <p:nvPr/>
        </p:nvSpPr>
        <p:spPr>
          <a:xfrm>
            <a:off x="105830" y="1929480"/>
            <a:ext cx="6536952" cy="2308324"/>
          </a:xfrm>
          <a:prstGeom prst="rect">
            <a:avLst/>
          </a:prstGeom>
          <a:noFill/>
        </p:spPr>
        <p:txBody>
          <a:bodyPr wrap="square" rtlCol="0">
            <a:spAutoFit/>
          </a:bodyPr>
          <a:lstStyle/>
          <a:p>
            <a:r>
              <a:rPr lang="en-US" dirty="0" smtClean="0"/>
              <a:t>“</a:t>
            </a:r>
            <a:r>
              <a:rPr lang="en-US" dirty="0" smtClean="0">
                <a:solidFill>
                  <a:srgbClr val="FF0000"/>
                </a:solidFill>
              </a:rPr>
              <a:t>Here </a:t>
            </a:r>
            <a:r>
              <a:rPr lang="en-US" dirty="0" smtClean="0">
                <a:solidFill>
                  <a:srgbClr val="FF0000"/>
                </a:solidFill>
              </a:rPr>
              <a:t>we are, in 1962, and a black man is playing a professional, a thinker, and it’s not commented on, it’s not an issue</a:t>
            </a:r>
            <a:r>
              <a:rPr lang="en-US" dirty="0" smtClean="0"/>
              <a:t>, but it’s still a shock. The man is just doing his job, and no one pays it any mind. How many other American movies use a black actor to play what audiences expect to be a white character without even bothering to point it out, to pat themselves on the back, to congratulate themselves?” (Greil Marcus, </a:t>
            </a:r>
            <a:r>
              <a:rPr lang="en-US" i="1" dirty="0" smtClean="0"/>
              <a:t>The Manchurian Candidate</a:t>
            </a:r>
            <a:r>
              <a:rPr lang="en-US" dirty="0" smtClean="0"/>
              <a:t>, 58)</a:t>
            </a:r>
            <a:endParaRPr lang="en-US" dirty="0"/>
          </a:p>
        </p:txBody>
      </p:sp>
      <p:sp>
        <p:nvSpPr>
          <p:cNvPr id="9" name="TextBox 8"/>
          <p:cNvSpPr txBox="1"/>
          <p:nvPr/>
        </p:nvSpPr>
        <p:spPr>
          <a:xfrm>
            <a:off x="7220768" y="5924048"/>
            <a:ext cx="1676977" cy="369332"/>
          </a:xfrm>
          <a:prstGeom prst="rect">
            <a:avLst/>
          </a:prstGeom>
          <a:noFill/>
        </p:spPr>
        <p:txBody>
          <a:bodyPr wrap="square" rtlCol="0">
            <a:spAutoFit/>
          </a:bodyPr>
          <a:lstStyle/>
          <a:p>
            <a:r>
              <a:rPr lang="en-US" dirty="0" smtClean="0"/>
              <a:t>Joe Adams</a:t>
            </a:r>
            <a:endParaRPr lang="en-US" dirty="0"/>
          </a:p>
        </p:txBody>
      </p:sp>
      <p:sp>
        <p:nvSpPr>
          <p:cNvPr id="10" name="TextBox 9"/>
          <p:cNvSpPr txBox="1"/>
          <p:nvPr/>
        </p:nvSpPr>
        <p:spPr>
          <a:xfrm>
            <a:off x="105831" y="4446723"/>
            <a:ext cx="6656966" cy="2062103"/>
          </a:xfrm>
          <a:prstGeom prst="rect">
            <a:avLst/>
          </a:prstGeom>
          <a:noFill/>
        </p:spPr>
        <p:txBody>
          <a:bodyPr wrap="square" rtlCol="0">
            <a:spAutoFit/>
          </a:bodyPr>
          <a:lstStyle/>
          <a:p>
            <a:r>
              <a:rPr lang="en-US" sz="1600" dirty="0" smtClean="0">
                <a:solidFill>
                  <a:schemeClr val="tx2"/>
                </a:solidFill>
              </a:rPr>
              <a:t>“In scoring the adaptation of Richard Condon's political psychodrama, David </a:t>
            </a:r>
            <a:r>
              <a:rPr lang="en-US" sz="1600" dirty="0" err="1" smtClean="0">
                <a:solidFill>
                  <a:schemeClr val="tx2"/>
                </a:solidFill>
              </a:rPr>
              <a:t>Amram</a:t>
            </a:r>
            <a:r>
              <a:rPr lang="en-US" sz="1600" dirty="0" smtClean="0">
                <a:solidFill>
                  <a:schemeClr val="tx2"/>
                </a:solidFill>
              </a:rPr>
              <a:t> used a broad stylistic compass. For "Unrequited Love," </a:t>
            </a:r>
            <a:r>
              <a:rPr lang="en-US" sz="1600" dirty="0" err="1" smtClean="0">
                <a:solidFill>
                  <a:schemeClr val="tx2"/>
                </a:solidFill>
              </a:rPr>
              <a:t>Coplandesque</a:t>
            </a:r>
            <a:r>
              <a:rPr lang="en-US" sz="1600" dirty="0" smtClean="0">
                <a:solidFill>
                  <a:schemeClr val="tx2"/>
                </a:solidFill>
              </a:rPr>
              <a:t> strings, a moody sax, an ominous bass clarinet and unsettling bongos underpin the doomed romance between Laurence Harvey and Leslie Parish. In "Slightly Manchurian Blues," Harold Land sails through an aptly augmented blues, while in "Cantina Latina, Korea, 1952," </a:t>
            </a:r>
            <a:r>
              <a:rPr lang="en-US" sz="1600" dirty="0" err="1" smtClean="0">
                <a:solidFill>
                  <a:schemeClr val="tx2"/>
                </a:solidFill>
              </a:rPr>
              <a:t>Amram's</a:t>
            </a:r>
            <a:r>
              <a:rPr lang="en-US" sz="1600" dirty="0" smtClean="0">
                <a:solidFill>
                  <a:schemeClr val="tx2"/>
                </a:solidFill>
              </a:rPr>
              <a:t> haunting French horn leads to a tumultuous jam.” (Chuck Berg, </a:t>
            </a:r>
            <a:r>
              <a:rPr lang="en-US" sz="1600" i="1" dirty="0" smtClean="0">
                <a:solidFill>
                  <a:schemeClr val="tx2"/>
                </a:solidFill>
              </a:rPr>
              <a:t>Jazz Times</a:t>
            </a:r>
            <a:r>
              <a:rPr lang="en-US" sz="1600" dirty="0" smtClean="0">
                <a:solidFill>
                  <a:schemeClr val="tx2"/>
                </a:solidFill>
              </a:rPr>
              <a:t>)</a:t>
            </a:r>
            <a:endParaRPr lang="en-US" sz="1600" i="1" dirty="0">
              <a:solidFill>
                <a:schemeClr val="tx2"/>
              </a:solidFill>
            </a:endParaRPr>
          </a:p>
        </p:txBody>
      </p:sp>
      <p:pic>
        <p:nvPicPr>
          <p:cNvPr id="11" name="Picture 10"/>
          <p:cNvPicPr>
            <a:picLocks noChangeAspect="1"/>
          </p:cNvPicPr>
          <p:nvPr/>
        </p:nvPicPr>
        <p:blipFill>
          <a:blip r:embed="rId3"/>
          <a:stretch>
            <a:fillRect/>
          </a:stretch>
        </p:blipFill>
        <p:spPr>
          <a:xfrm>
            <a:off x="7055859" y="839222"/>
            <a:ext cx="1932566" cy="1455463"/>
          </a:xfrm>
          <a:prstGeom prst="rect">
            <a:avLst/>
          </a:prstGeom>
        </p:spPr>
      </p:pic>
      <p:sp>
        <p:nvSpPr>
          <p:cNvPr id="12" name="TextBox 11"/>
          <p:cNvSpPr txBox="1"/>
          <p:nvPr/>
        </p:nvSpPr>
        <p:spPr>
          <a:xfrm>
            <a:off x="7055859" y="2498346"/>
            <a:ext cx="1932566" cy="369332"/>
          </a:xfrm>
          <a:prstGeom prst="rect">
            <a:avLst/>
          </a:prstGeom>
          <a:noFill/>
        </p:spPr>
        <p:txBody>
          <a:bodyPr wrap="square" rtlCol="0">
            <a:spAutoFit/>
          </a:bodyPr>
          <a:lstStyle/>
          <a:p>
            <a:r>
              <a:rPr lang="en-US" dirty="0" smtClean="0"/>
              <a:t>James Edwards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492345" y="257715"/>
            <a:ext cx="4562442" cy="1878623"/>
          </a:xfrm>
        </p:spPr>
        <p:txBody>
          <a:bodyPr/>
          <a:lstStyle/>
          <a:p>
            <a:r>
              <a:rPr lang="en-US" sz="2800" dirty="0" smtClean="0">
                <a:solidFill>
                  <a:srgbClr val="FF0000"/>
                </a:solidFill>
              </a:rPr>
              <a:t>What role does jazz</a:t>
            </a:r>
            <a:r>
              <a:rPr lang="en-US" sz="2800" dirty="0" smtClean="0">
                <a:solidFill>
                  <a:srgbClr val="FF0000"/>
                </a:solidFill>
              </a:rPr>
              <a:t> in particular play </a:t>
            </a:r>
            <a:r>
              <a:rPr lang="en-US" sz="2800" dirty="0" smtClean="0">
                <a:solidFill>
                  <a:srgbClr val="FF0000"/>
                </a:solidFill>
              </a:rPr>
              <a:t>in </a:t>
            </a:r>
            <a:r>
              <a:rPr lang="en-US" sz="2800" i="1" dirty="0" smtClean="0">
                <a:solidFill>
                  <a:srgbClr val="FF0000"/>
                </a:solidFill>
              </a:rPr>
              <a:t>Homeland</a:t>
            </a:r>
            <a:r>
              <a:rPr lang="en-US" sz="2800" dirty="0" smtClean="0">
                <a:solidFill>
                  <a:srgbClr val="FF0000"/>
                </a:solidFill>
              </a:rPr>
              <a:t>?</a:t>
            </a:r>
            <a:endParaRPr lang="en-US" sz="2800" dirty="0"/>
          </a:p>
        </p:txBody>
      </p:sp>
      <p:sp>
        <p:nvSpPr>
          <p:cNvPr id="7" name="Rectangle 6"/>
          <p:cNvSpPr/>
          <p:nvPr/>
        </p:nvSpPr>
        <p:spPr>
          <a:xfrm>
            <a:off x="3386516" y="2136339"/>
            <a:ext cx="5193744" cy="3693319"/>
          </a:xfrm>
          <a:prstGeom prst="rect">
            <a:avLst/>
          </a:prstGeom>
        </p:spPr>
        <p:txBody>
          <a:bodyPr wrap="square">
            <a:spAutoFit/>
          </a:bodyPr>
          <a:lstStyle/>
          <a:p>
            <a:r>
              <a:rPr lang="en-US" dirty="0" smtClean="0"/>
              <a:t>Carrie listens “to a version of </a:t>
            </a:r>
            <a:r>
              <a:rPr lang="en-US" dirty="0" err="1" smtClean="0"/>
              <a:t>Thelonious</a:t>
            </a:r>
            <a:r>
              <a:rPr lang="en-US" dirty="0" smtClean="0"/>
              <a:t> Monk's standard ‘Straight, No Chaser,’ while driving to a meeting at CIA headquarters in Washington. Monk was hospitalized at various points in his career due to an unspecified mental illness and there has been some debate about whether he could have had a schizophrenic or bipolar disorder. (In fact, jazz and schizophrenia have long been linked. It is argued that New Orleans </a:t>
            </a:r>
            <a:r>
              <a:rPr lang="en-US" dirty="0" err="1" smtClean="0"/>
              <a:t>cornetist</a:t>
            </a:r>
            <a:r>
              <a:rPr lang="en-US" dirty="0" smtClean="0"/>
              <a:t> Buddy Bolden, the ‘inventor of jazz,’ improvised the music he played as his schizophrenia did not allow him to read </a:t>
            </a:r>
            <a:r>
              <a:rPr lang="en-US" dirty="0" smtClean="0"/>
              <a:t>music.)</a:t>
            </a:r>
            <a:r>
              <a:rPr lang="en-US" dirty="0" smtClean="0"/>
              <a:t>”</a:t>
            </a:r>
          </a:p>
          <a:p>
            <a:r>
              <a:rPr lang="en-US" dirty="0" smtClean="0"/>
              <a:t>			</a:t>
            </a:r>
            <a:r>
              <a:rPr lang="en-US" i="1" dirty="0" smtClean="0"/>
              <a:t>The Guardian</a:t>
            </a:r>
            <a:r>
              <a:rPr lang="en-US" dirty="0" smtClean="0"/>
              <a:t>, 4/26/12</a:t>
            </a:r>
            <a:endParaRPr lang="en-US" dirty="0"/>
          </a:p>
        </p:txBody>
      </p:sp>
      <p:pic>
        <p:nvPicPr>
          <p:cNvPr id="8" name="Picture 7"/>
          <p:cNvPicPr>
            <a:picLocks noChangeAspect="1"/>
          </p:cNvPicPr>
          <p:nvPr/>
        </p:nvPicPr>
        <p:blipFill>
          <a:blip r:embed="rId2"/>
          <a:stretch>
            <a:fillRect/>
          </a:stretch>
        </p:blipFill>
        <p:spPr>
          <a:xfrm>
            <a:off x="321439" y="2930855"/>
            <a:ext cx="2648301" cy="3257411"/>
          </a:xfrm>
          <a:prstGeom prst="rect">
            <a:avLst/>
          </a:prstGeom>
        </p:spPr>
      </p:pic>
      <p:sp>
        <p:nvSpPr>
          <p:cNvPr id="9" name="TextBox 8"/>
          <p:cNvSpPr txBox="1"/>
          <p:nvPr/>
        </p:nvSpPr>
        <p:spPr>
          <a:xfrm>
            <a:off x="602324" y="6383656"/>
            <a:ext cx="2784192" cy="369332"/>
          </a:xfrm>
          <a:prstGeom prst="rect">
            <a:avLst/>
          </a:prstGeom>
          <a:noFill/>
        </p:spPr>
        <p:txBody>
          <a:bodyPr wrap="square" rtlCol="0">
            <a:spAutoFit/>
          </a:bodyPr>
          <a:lstStyle/>
          <a:p>
            <a:r>
              <a:rPr lang="en-US" dirty="0" err="1" smtClean="0"/>
              <a:t>Thelonious</a:t>
            </a:r>
            <a:r>
              <a:rPr lang="en-US" dirty="0" smtClean="0"/>
              <a:t> Monk</a:t>
            </a:r>
            <a:endParaRPr lang="en-US" dirty="0"/>
          </a:p>
        </p:txBody>
      </p:sp>
      <p:pic>
        <p:nvPicPr>
          <p:cNvPr id="10" name="Picture 9"/>
          <p:cNvPicPr>
            <a:picLocks noChangeAspect="1"/>
          </p:cNvPicPr>
          <p:nvPr/>
        </p:nvPicPr>
        <p:blipFill>
          <a:blip r:embed="rId3"/>
          <a:stretch>
            <a:fillRect/>
          </a:stretch>
        </p:blipFill>
        <p:spPr>
          <a:xfrm>
            <a:off x="321439" y="257714"/>
            <a:ext cx="2648301" cy="238347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solidFill>
                  <a:srgbClr val="FF0000"/>
                </a:solidFill>
              </a:rPr>
              <a:t>Jazz Codes</a:t>
            </a:r>
            <a:endParaRPr lang="en-US" dirty="0"/>
          </a:p>
        </p:txBody>
      </p:sp>
      <p:pic>
        <p:nvPicPr>
          <p:cNvPr id="4" name="Jazz Clip.m4v">
            <a:hlinkClick r:id="" action="ppaction://media"/>
          </p:cNvPr>
          <p:cNvPicPr/>
          <p:nvPr>
            <p:ph idx="1"/>
            <a:videoFile r:link="rId1"/>
          </p:nvPr>
        </p:nvPicPr>
        <p:blipFill>
          <a:blip r:embed="rId3"/>
          <a:stretch>
            <a:fillRect/>
          </a:stretch>
        </p:blipFill>
        <p:spPr>
          <a:xfrm>
            <a:off x="1320006" y="2209800"/>
            <a:ext cx="6502400" cy="36576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5829" y="1"/>
            <a:ext cx="9150105" cy="667583"/>
          </a:xfrm>
        </p:spPr>
        <p:txBody>
          <a:bodyPr/>
          <a:lstStyle/>
          <a:p>
            <a:r>
              <a:rPr lang="en-US" sz="2800" dirty="0" smtClean="0">
                <a:solidFill>
                  <a:srgbClr val="FF0000"/>
                </a:solidFill>
              </a:rPr>
              <a:t>Does </a:t>
            </a:r>
            <a:r>
              <a:rPr lang="en-US" sz="2800" i="1" dirty="0" smtClean="0">
                <a:solidFill>
                  <a:schemeClr val="tx1"/>
                </a:solidFill>
              </a:rPr>
              <a:t>Homeland </a:t>
            </a:r>
            <a:r>
              <a:rPr lang="en-US" sz="2800" dirty="0" smtClean="0">
                <a:solidFill>
                  <a:srgbClr val="FF0000"/>
                </a:solidFill>
              </a:rPr>
              <a:t>suggest these equations?</a:t>
            </a:r>
            <a:endParaRPr lang="en-US" sz="2800" dirty="0">
              <a:solidFill>
                <a:srgbClr val="FF0000"/>
              </a:solidFill>
            </a:endParaRPr>
          </a:p>
        </p:txBody>
      </p:sp>
      <p:pic>
        <p:nvPicPr>
          <p:cNvPr id="4" name="Picture 3"/>
          <p:cNvPicPr>
            <a:picLocks noChangeAspect="1"/>
          </p:cNvPicPr>
          <p:nvPr/>
        </p:nvPicPr>
        <p:blipFill>
          <a:blip r:embed="rId2"/>
          <a:stretch>
            <a:fillRect/>
          </a:stretch>
        </p:blipFill>
        <p:spPr>
          <a:xfrm>
            <a:off x="1044627" y="4200351"/>
            <a:ext cx="2086769" cy="2352833"/>
          </a:xfrm>
          <a:prstGeom prst="rect">
            <a:avLst/>
          </a:prstGeom>
        </p:spPr>
      </p:pic>
      <p:pic>
        <p:nvPicPr>
          <p:cNvPr id="6" name="Picture 5"/>
          <p:cNvPicPr>
            <a:picLocks noChangeAspect="1"/>
          </p:cNvPicPr>
          <p:nvPr/>
        </p:nvPicPr>
        <p:blipFill>
          <a:blip r:embed="rId3"/>
          <a:stretch>
            <a:fillRect/>
          </a:stretch>
        </p:blipFill>
        <p:spPr>
          <a:xfrm>
            <a:off x="5608918" y="4522916"/>
            <a:ext cx="2816668" cy="2175214"/>
          </a:xfrm>
          <a:prstGeom prst="rect">
            <a:avLst/>
          </a:prstGeom>
        </p:spPr>
      </p:pic>
      <p:sp>
        <p:nvSpPr>
          <p:cNvPr id="9" name="TextBox 8"/>
          <p:cNvSpPr txBox="1"/>
          <p:nvPr/>
        </p:nvSpPr>
        <p:spPr>
          <a:xfrm>
            <a:off x="3280687" y="5055727"/>
            <a:ext cx="2963203" cy="369332"/>
          </a:xfrm>
          <a:prstGeom prst="rect">
            <a:avLst/>
          </a:prstGeom>
          <a:noFill/>
        </p:spPr>
        <p:txBody>
          <a:bodyPr wrap="square" rtlCol="0">
            <a:spAutoFit/>
          </a:bodyPr>
          <a:lstStyle/>
          <a:p>
            <a:r>
              <a:rPr lang="en-US" dirty="0" smtClean="0"/>
              <a:t>David Estes</a:t>
            </a:r>
            <a:endParaRPr lang="en-US" dirty="0"/>
          </a:p>
        </p:txBody>
      </p:sp>
      <p:sp>
        <p:nvSpPr>
          <p:cNvPr id="11" name="TextBox 10"/>
          <p:cNvSpPr txBox="1"/>
          <p:nvPr/>
        </p:nvSpPr>
        <p:spPr>
          <a:xfrm>
            <a:off x="6123968" y="4086013"/>
            <a:ext cx="2098102" cy="369332"/>
          </a:xfrm>
          <a:prstGeom prst="rect">
            <a:avLst/>
          </a:prstGeom>
          <a:noFill/>
        </p:spPr>
        <p:txBody>
          <a:bodyPr wrap="square" rtlCol="0">
            <a:spAutoFit/>
          </a:bodyPr>
          <a:lstStyle/>
          <a:p>
            <a:r>
              <a:rPr lang="en-US" dirty="0" smtClean="0"/>
              <a:t>Tom Walker</a:t>
            </a:r>
            <a:endParaRPr lang="en-US" dirty="0"/>
          </a:p>
        </p:txBody>
      </p:sp>
      <p:sp>
        <p:nvSpPr>
          <p:cNvPr id="12" name="TextBox 11"/>
          <p:cNvSpPr txBox="1"/>
          <p:nvPr/>
        </p:nvSpPr>
        <p:spPr>
          <a:xfrm>
            <a:off x="822207" y="1009516"/>
            <a:ext cx="7232579" cy="2677656"/>
          </a:xfrm>
          <a:prstGeom prst="rect">
            <a:avLst/>
          </a:prstGeom>
          <a:noFill/>
        </p:spPr>
        <p:txBody>
          <a:bodyPr wrap="square" rtlCol="0">
            <a:spAutoFit/>
          </a:bodyPr>
          <a:lstStyle/>
          <a:p>
            <a:r>
              <a:rPr lang="en-US" sz="2800" dirty="0" smtClean="0"/>
              <a:t>Jazz Phrasings = A Terrorist’s code?</a:t>
            </a:r>
          </a:p>
          <a:p>
            <a:endParaRPr lang="en-US" sz="2800" dirty="0" smtClean="0"/>
          </a:p>
          <a:p>
            <a:r>
              <a:rPr lang="en-US" sz="2800" dirty="0" smtClean="0"/>
              <a:t>Appreciating Black culture = Sympathizing with Radical Islam?</a:t>
            </a:r>
          </a:p>
          <a:p>
            <a:endParaRPr lang="en-US" sz="2800" dirty="0" smtClean="0"/>
          </a:p>
          <a:p>
            <a:r>
              <a:rPr lang="en-US" sz="2800" dirty="0" smtClean="0"/>
              <a:t>African Americans  = Jihadists? </a:t>
            </a:r>
            <a:endParaRPr 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Sequence</a:t>
            </a:r>
            <a:endParaRPr lang="en-US" dirty="0"/>
          </a:p>
        </p:txBody>
      </p:sp>
      <p:pic>
        <p:nvPicPr>
          <p:cNvPr id="4" name="Tom Walker.m4v">
            <a:hlinkClick r:id="" action="ppaction://media"/>
          </p:cNvPr>
          <p:cNvPicPr/>
          <p:nvPr>
            <p:ph idx="1"/>
            <a:videoFile r:link="rId1"/>
          </p:nvPr>
        </p:nvPicPr>
        <p:blipFill>
          <a:blip r:embed="rId3"/>
          <a:stretch>
            <a:fillRect/>
          </a:stretch>
        </p:blipFill>
        <p:spPr>
          <a:xfrm>
            <a:off x="1320006" y="2209800"/>
            <a:ext cx="6502400" cy="36576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530558"/>
            <a:ext cx="7556313" cy="3287947"/>
          </a:xfrm>
        </p:spPr>
        <p:txBody>
          <a:bodyPr/>
          <a:lstStyle/>
          <a:p>
            <a:pPr algn="l"/>
            <a:r>
              <a:rPr lang="en-US" sz="2400" dirty="0" smtClean="0">
                <a:solidFill>
                  <a:schemeClr val="tx1"/>
                </a:solidFill>
              </a:rPr>
              <a:t>1) Abu </a:t>
            </a:r>
            <a:r>
              <a:rPr lang="en-US" sz="2400" dirty="0" err="1" smtClean="0">
                <a:solidFill>
                  <a:schemeClr val="tx1"/>
                </a:solidFill>
              </a:rPr>
              <a:t>Nazir</a:t>
            </a:r>
            <a:r>
              <a:rPr lang="en-US" sz="2400" dirty="0" smtClean="0">
                <a:solidFill>
                  <a:schemeClr val="tx1"/>
                </a:solidFill>
              </a:rPr>
              <a:t> compels Nick Brody to </a:t>
            </a:r>
            <a:r>
              <a:rPr lang="en-US" sz="2400" dirty="0" smtClean="0">
                <a:solidFill>
                  <a:schemeClr val="tx1"/>
                </a:solidFill>
              </a:rPr>
              <a:t>assault Tom </a:t>
            </a:r>
            <a:r>
              <a:rPr lang="en-US" sz="2400" dirty="0" smtClean="0">
                <a:solidFill>
                  <a:schemeClr val="tx1"/>
                </a:solidFill>
              </a:rPr>
              <a:t>Walker</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2) Brody </a:t>
            </a:r>
            <a:r>
              <a:rPr lang="en-US" sz="2400" dirty="0" smtClean="0">
                <a:solidFill>
                  <a:schemeClr val="tx1"/>
                </a:solidFill>
              </a:rPr>
              <a:t>does, </a:t>
            </a:r>
            <a:r>
              <a:rPr lang="en-US" sz="2400" dirty="0" smtClean="0">
                <a:solidFill>
                  <a:schemeClr val="tx1"/>
                </a:solidFill>
              </a:rPr>
              <a:t>and releases his rage.</a:t>
            </a:r>
            <a:r>
              <a:rPr lang="en-US" sz="2400" dirty="0" smtClean="0">
                <a:solidFill>
                  <a:schemeClr val="tx1"/>
                </a:solidFill>
              </a:rPr>
              <a:t>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3) </a:t>
            </a:r>
            <a:r>
              <a:rPr lang="en-US" sz="2400" dirty="0" err="1" smtClean="0">
                <a:solidFill>
                  <a:schemeClr val="tx1"/>
                </a:solidFill>
              </a:rPr>
              <a:t>Nazir</a:t>
            </a:r>
            <a:r>
              <a:rPr lang="en-US" sz="2400" dirty="0" smtClean="0">
                <a:solidFill>
                  <a:schemeClr val="tx1"/>
                </a:solidFill>
              </a:rPr>
              <a:t> comforts Brody; they are now united.</a:t>
            </a:r>
            <a:r>
              <a:rPr lang="en-US" sz="2400" dirty="0" smtClean="0">
                <a:solidFill>
                  <a:schemeClr val="tx1"/>
                </a:solidFill>
              </a:rPr>
              <a:t> </a:t>
            </a:r>
            <a:br>
              <a:rPr lang="en-US" sz="2400" dirty="0" smtClean="0">
                <a:solidFill>
                  <a:schemeClr val="tx1"/>
                </a:solidFill>
              </a:rPr>
            </a:br>
            <a:r>
              <a:rPr lang="en-US" sz="2400" dirty="0" smtClean="0">
                <a:solidFill>
                  <a:schemeClr val="tx1"/>
                </a:solidFill>
              </a:rPr>
              <a:t>4) Brody contemplates Congress</a:t>
            </a: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pic>
        <p:nvPicPr>
          <p:cNvPr id="5" name="Picture 4"/>
          <p:cNvPicPr>
            <a:picLocks noChangeAspect="1"/>
          </p:cNvPicPr>
          <p:nvPr/>
        </p:nvPicPr>
        <p:blipFill>
          <a:blip r:embed="rId2"/>
          <a:stretch>
            <a:fillRect/>
          </a:stretch>
        </p:blipFill>
        <p:spPr>
          <a:xfrm>
            <a:off x="2572449" y="4078775"/>
            <a:ext cx="3696813" cy="24583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tx1"/>
                </a:solidFill>
              </a:rPr>
              <a:t>Two Fronts of the War on Terror</a:t>
            </a:r>
            <a:endParaRPr lang="en-US" sz="3600" dirty="0">
              <a:solidFill>
                <a:schemeClr val="tx1"/>
              </a:solidFill>
            </a:endParaRPr>
          </a:p>
        </p:txBody>
      </p:sp>
      <p:sp>
        <p:nvSpPr>
          <p:cNvPr id="3" name="Content Placeholder 2"/>
          <p:cNvSpPr>
            <a:spLocks noGrp="1"/>
          </p:cNvSpPr>
          <p:nvPr>
            <p:ph idx="1"/>
          </p:nvPr>
        </p:nvSpPr>
        <p:spPr>
          <a:xfrm>
            <a:off x="443117" y="1823644"/>
            <a:ext cx="4131936" cy="4575392"/>
          </a:xfrm>
        </p:spPr>
        <p:txBody>
          <a:bodyPr>
            <a:normAutofit/>
          </a:bodyPr>
          <a:lstStyle/>
          <a:p>
            <a:r>
              <a:rPr lang="en-US" dirty="0" smtClean="0">
                <a:solidFill>
                  <a:srgbClr val="FF0000"/>
                </a:solidFill>
              </a:rPr>
              <a:t>The War in Iraq </a:t>
            </a:r>
            <a:r>
              <a:rPr lang="en-US" dirty="0" smtClean="0">
                <a:solidFill>
                  <a:schemeClr val="tx1"/>
                </a:solidFill>
              </a:rPr>
              <a:t>(2003-2011)</a:t>
            </a:r>
          </a:p>
          <a:p>
            <a:r>
              <a:rPr lang="en-US" dirty="0" smtClean="0">
                <a:solidFill>
                  <a:schemeClr val="tx1"/>
                </a:solidFill>
              </a:rPr>
              <a:t>The U.S. and coalition forces launch a “shock and awe” air and land campaign in an effort to topple Saddam Hussein and the </a:t>
            </a:r>
            <a:r>
              <a:rPr lang="en-US" i="1" dirty="0" err="1" smtClean="0">
                <a:solidFill>
                  <a:schemeClr val="tx1"/>
                </a:solidFill>
              </a:rPr>
              <a:t>Ba-ath</a:t>
            </a:r>
            <a:r>
              <a:rPr lang="en-US" dirty="0" smtClean="0">
                <a:solidFill>
                  <a:schemeClr val="tx1"/>
                </a:solidFill>
              </a:rPr>
              <a:t> Party, and to uncover “weapons of mass destruction.”</a:t>
            </a:r>
            <a:endParaRPr lang="en-US" dirty="0">
              <a:solidFill>
                <a:schemeClr val="tx1"/>
              </a:solidFill>
            </a:endParaRPr>
          </a:p>
        </p:txBody>
      </p:sp>
      <p:sp>
        <p:nvSpPr>
          <p:cNvPr id="4" name="TextBox 3"/>
          <p:cNvSpPr txBox="1"/>
          <p:nvPr/>
        </p:nvSpPr>
        <p:spPr>
          <a:xfrm>
            <a:off x="4819272" y="1823644"/>
            <a:ext cx="4159879" cy="5355312"/>
          </a:xfrm>
          <a:prstGeom prst="rect">
            <a:avLst/>
          </a:prstGeom>
          <a:noFill/>
        </p:spPr>
        <p:txBody>
          <a:bodyPr wrap="square" rtlCol="0">
            <a:spAutoFit/>
          </a:bodyPr>
          <a:lstStyle/>
          <a:p>
            <a:r>
              <a:rPr lang="en-US" sz="2400" dirty="0" smtClean="0">
                <a:solidFill>
                  <a:srgbClr val="FF0000"/>
                </a:solidFill>
              </a:rPr>
              <a:t>The War in Afghanistan </a:t>
            </a:r>
            <a:r>
              <a:rPr lang="en-US" sz="2400" dirty="0" smtClean="0"/>
              <a:t>(2001-2014)</a:t>
            </a:r>
          </a:p>
          <a:p>
            <a:endParaRPr lang="en-US" sz="2400" dirty="0" smtClean="0">
              <a:solidFill>
                <a:srgbClr val="FF0000"/>
              </a:solidFill>
            </a:endParaRPr>
          </a:p>
          <a:p>
            <a:r>
              <a:rPr lang="en-US" sz="2400" dirty="0" smtClean="0"/>
              <a:t>Initiated by the U.S., and later supported by N.A.T.O. forces, the invasion seeks to topple the Taliban (Islamic fundamentalists), which the U.S. accused of providing safe harbor to al-Qaeda factions responsible for the 9/11 attacks.</a:t>
            </a:r>
          </a:p>
          <a:p>
            <a:endParaRPr lang="en-US" dirty="0" smtClean="0"/>
          </a:p>
          <a:p>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42223" y="484094"/>
            <a:ext cx="7112564" cy="1116106"/>
          </a:xfrm>
        </p:spPr>
        <p:txBody>
          <a:bodyPr/>
          <a:lstStyle/>
          <a:p>
            <a:r>
              <a:rPr lang="en-US" sz="3200" dirty="0" smtClean="0">
                <a:solidFill>
                  <a:srgbClr val="FF0000"/>
                </a:solidFill>
              </a:rPr>
              <a:t>A New Theater of War: Military-Television Collaborations</a:t>
            </a:r>
            <a:endParaRPr lang="en-US" sz="3200"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r>
              <a:rPr lang="en-US" dirty="0" smtClean="0"/>
              <a:t>Discovery’s “The Military Channel” (1999)</a:t>
            </a:r>
          </a:p>
          <a:p>
            <a:r>
              <a:rPr lang="en-US" dirty="0" smtClean="0"/>
              <a:t>MTV’s “Road Rules” (2001)</a:t>
            </a:r>
          </a:p>
          <a:p>
            <a:r>
              <a:rPr lang="en-US" dirty="0" smtClean="0"/>
              <a:t>TBS’s “War Games” (2001) </a:t>
            </a:r>
          </a:p>
          <a:p>
            <a:r>
              <a:rPr lang="en-US" dirty="0" smtClean="0"/>
              <a:t>Fox’s “Boot Camp” (2001)</a:t>
            </a:r>
          </a:p>
          <a:p>
            <a:r>
              <a:rPr lang="en-US" dirty="0" smtClean="0"/>
              <a:t>USA’s “Combat Mission” (2002)</a:t>
            </a:r>
          </a:p>
          <a:p>
            <a:r>
              <a:rPr lang="en-US" dirty="0" smtClean="0"/>
              <a:t>CBS’s “American Fighter Pilot” (2002)</a:t>
            </a:r>
          </a:p>
          <a:p>
            <a:r>
              <a:rPr lang="en-US" dirty="0" smtClean="0"/>
              <a:t>VH1’s “Military Diaries” (2002)</a:t>
            </a:r>
          </a:p>
          <a:p>
            <a:r>
              <a:rPr lang="en-US" dirty="0" smtClean="0"/>
              <a:t>“The Pentagon Channel” (2004)</a:t>
            </a:r>
          </a:p>
          <a:p>
            <a:endParaRPr lang="en-US" dirty="0"/>
          </a:p>
        </p:txBody>
      </p:sp>
      <p:pic>
        <p:nvPicPr>
          <p:cNvPr id="4" name="Picture 3"/>
          <p:cNvPicPr>
            <a:picLocks noChangeAspect="1"/>
          </p:cNvPicPr>
          <p:nvPr/>
        </p:nvPicPr>
        <p:blipFill>
          <a:blip r:embed="rId2"/>
          <a:stretch>
            <a:fillRect/>
          </a:stretch>
        </p:blipFill>
        <p:spPr>
          <a:xfrm>
            <a:off x="6071851" y="2374992"/>
            <a:ext cx="2727745" cy="393704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60775" y="179108"/>
            <a:ext cx="5038993" cy="765279"/>
          </a:xfrm>
        </p:spPr>
        <p:txBody>
          <a:bodyPr/>
          <a:lstStyle/>
          <a:p>
            <a:r>
              <a:rPr lang="en-US" sz="2400" dirty="0" smtClean="0">
                <a:solidFill>
                  <a:srgbClr val="FF0000"/>
                </a:solidFill>
              </a:rPr>
              <a:t>Simultaneous Entertainments</a:t>
            </a:r>
            <a:endParaRPr lang="en-US" sz="2400" dirty="0">
              <a:solidFill>
                <a:srgbClr val="FF0000"/>
              </a:solidFill>
            </a:endParaRPr>
          </a:p>
        </p:txBody>
      </p:sp>
      <p:sp>
        <p:nvSpPr>
          <p:cNvPr id="3" name="Content Placeholder 2"/>
          <p:cNvSpPr>
            <a:spLocks noGrp="1"/>
          </p:cNvSpPr>
          <p:nvPr>
            <p:ph idx="1"/>
          </p:nvPr>
        </p:nvSpPr>
        <p:spPr>
          <a:xfrm>
            <a:off x="498474" y="2721346"/>
            <a:ext cx="7556313" cy="3908843"/>
          </a:xfrm>
        </p:spPr>
        <p:txBody>
          <a:bodyPr>
            <a:normAutofit fontScale="70000" lnSpcReduction="20000"/>
          </a:bodyPr>
          <a:lstStyle/>
          <a:p>
            <a:endParaRPr lang="en-US" dirty="0" smtClean="0"/>
          </a:p>
          <a:p>
            <a:endParaRPr lang="en-US" dirty="0" smtClean="0"/>
          </a:p>
          <a:p>
            <a:pPr>
              <a:buNone/>
            </a:pPr>
            <a:r>
              <a:rPr lang="en-US" dirty="0" smtClean="0"/>
              <a:t>“For the first time in 2005, a US TV drama set in wartime [“Over There”] was produced and shown while [that war] was still being fought” 			</a:t>
            </a:r>
            <a:r>
              <a:rPr lang="en-US" dirty="0" err="1" smtClean="0"/>
              <a:t>Daya</a:t>
            </a:r>
            <a:r>
              <a:rPr lang="en-US" dirty="0" smtClean="0"/>
              <a:t> </a:t>
            </a:r>
            <a:r>
              <a:rPr lang="en-US" dirty="0" err="1" smtClean="0"/>
              <a:t>Thussu</a:t>
            </a:r>
            <a:r>
              <a:rPr lang="en-US" dirty="0" smtClean="0"/>
              <a:t>, “News as Entertainment”</a:t>
            </a:r>
          </a:p>
          <a:p>
            <a:r>
              <a:rPr lang="en-US" dirty="0" smtClean="0"/>
              <a:t>Unlike earlier TV series set during wartime, like M*A*S*H,  the series was pro-war.</a:t>
            </a:r>
          </a:p>
          <a:p>
            <a:r>
              <a:rPr lang="en-US" dirty="0" smtClean="0"/>
              <a:t>“These days, there is an unwillingness to criticize individual servicemen and women, which was quite common to the Vietnam era. Americans are very disinclined to do that now, and we’re very glad this attitude tends to pervade all entertainment.” </a:t>
            </a:r>
          </a:p>
          <a:p>
            <a:pPr lvl="4"/>
            <a:r>
              <a:rPr lang="en-US" dirty="0" smtClean="0"/>
              <a:t>Phil </a:t>
            </a:r>
            <a:r>
              <a:rPr lang="en-US" dirty="0" err="1" smtClean="0"/>
              <a:t>Sturb</a:t>
            </a:r>
            <a:r>
              <a:rPr lang="en-US" dirty="0" smtClean="0"/>
              <a:t>, head of the Pentagon’s film liaison office, quoted in </a:t>
            </a:r>
            <a:r>
              <a:rPr lang="en-US" dirty="0" err="1" smtClean="0"/>
              <a:t>Thussu</a:t>
            </a:r>
            <a:endParaRPr lang="en-US" dirty="0"/>
          </a:p>
        </p:txBody>
      </p:sp>
      <p:pic>
        <p:nvPicPr>
          <p:cNvPr id="4" name="Picture 3"/>
          <p:cNvPicPr>
            <a:picLocks noChangeAspect="1"/>
          </p:cNvPicPr>
          <p:nvPr/>
        </p:nvPicPr>
        <p:blipFill>
          <a:blip r:embed="rId2"/>
          <a:stretch>
            <a:fillRect/>
          </a:stretch>
        </p:blipFill>
        <p:spPr>
          <a:xfrm>
            <a:off x="1220876" y="1203989"/>
            <a:ext cx="2159794" cy="1624165"/>
          </a:xfrm>
          <a:prstGeom prst="rect">
            <a:avLst/>
          </a:prstGeom>
        </p:spPr>
      </p:pic>
      <p:sp>
        <p:nvSpPr>
          <p:cNvPr id="5" name="TextBox 4"/>
          <p:cNvSpPr txBox="1"/>
          <p:nvPr/>
        </p:nvSpPr>
        <p:spPr>
          <a:xfrm>
            <a:off x="1360776" y="3116782"/>
            <a:ext cx="1863850" cy="307777"/>
          </a:xfrm>
          <a:prstGeom prst="rect">
            <a:avLst/>
          </a:prstGeom>
          <a:noFill/>
        </p:spPr>
        <p:txBody>
          <a:bodyPr wrap="square" rtlCol="0">
            <a:spAutoFit/>
          </a:bodyPr>
          <a:lstStyle/>
          <a:p>
            <a:r>
              <a:rPr lang="en-US" sz="1400" dirty="0" smtClean="0"/>
              <a:t>1972-1983</a:t>
            </a:r>
            <a:endParaRPr lang="en-US" sz="1400" dirty="0"/>
          </a:p>
        </p:txBody>
      </p:sp>
      <p:pic>
        <p:nvPicPr>
          <p:cNvPr id="6" name="Picture 5"/>
          <p:cNvPicPr>
            <a:picLocks noChangeAspect="1"/>
          </p:cNvPicPr>
          <p:nvPr/>
        </p:nvPicPr>
        <p:blipFill>
          <a:blip r:embed="rId3"/>
          <a:stretch>
            <a:fillRect/>
          </a:stretch>
        </p:blipFill>
        <p:spPr>
          <a:xfrm>
            <a:off x="4552412" y="1203989"/>
            <a:ext cx="2948275" cy="1627448"/>
          </a:xfrm>
          <a:prstGeom prst="rect">
            <a:avLst/>
          </a:prstGeom>
        </p:spPr>
      </p:pic>
      <p:sp>
        <p:nvSpPr>
          <p:cNvPr id="7" name="TextBox 6"/>
          <p:cNvSpPr txBox="1"/>
          <p:nvPr/>
        </p:nvSpPr>
        <p:spPr>
          <a:xfrm>
            <a:off x="5525574" y="3120065"/>
            <a:ext cx="1113362" cy="307777"/>
          </a:xfrm>
          <a:prstGeom prst="rect">
            <a:avLst/>
          </a:prstGeom>
          <a:noFill/>
        </p:spPr>
        <p:txBody>
          <a:bodyPr wrap="square" rtlCol="0">
            <a:spAutoFit/>
          </a:bodyPr>
          <a:lstStyle/>
          <a:p>
            <a:r>
              <a:rPr lang="en-US" sz="1400" dirty="0" smtClean="0"/>
              <a:t>2005</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7236"/>
            <a:ext cx="6689641" cy="1371600"/>
          </a:xfrm>
        </p:spPr>
        <p:txBody>
          <a:bodyPr/>
          <a:lstStyle/>
          <a:p>
            <a:pPr algn="r"/>
            <a:r>
              <a:rPr lang="en-US" sz="3600" dirty="0" smtClean="0">
                <a:solidFill>
                  <a:srgbClr val="FF0000"/>
                </a:solidFill>
              </a:rPr>
              <a:t>Hollywood </a:t>
            </a:r>
            <a:r>
              <a:rPr lang="en-US" sz="3600" dirty="0" smtClean="0">
                <a:solidFill>
                  <a:schemeClr val="tx1"/>
                </a:solidFill>
              </a:rPr>
              <a:t>and the </a:t>
            </a:r>
            <a:r>
              <a:rPr lang="en-US" sz="3600" dirty="0" smtClean="0">
                <a:solidFill>
                  <a:schemeClr val="accent1">
                    <a:lumMod val="60000"/>
                    <a:lumOff val="40000"/>
                  </a:schemeClr>
                </a:solidFill>
              </a:rPr>
              <a:t>Pentagon</a:t>
            </a:r>
            <a:endParaRPr lang="en-US" sz="3600" dirty="0">
              <a:solidFill>
                <a:schemeClr val="accent1">
                  <a:lumMod val="60000"/>
                  <a:lumOff val="40000"/>
                </a:schemeClr>
              </a:solidFill>
            </a:endParaRPr>
          </a:p>
        </p:txBody>
      </p:sp>
      <p:sp>
        <p:nvSpPr>
          <p:cNvPr id="3" name="Content Placeholder 2"/>
          <p:cNvSpPr>
            <a:spLocks noGrp="1"/>
          </p:cNvSpPr>
          <p:nvPr>
            <p:ph idx="1"/>
          </p:nvPr>
        </p:nvSpPr>
        <p:spPr>
          <a:xfrm>
            <a:off x="232142" y="1864351"/>
            <a:ext cx="8429524" cy="4993650"/>
          </a:xfrm>
        </p:spPr>
        <p:txBody>
          <a:bodyPr>
            <a:normAutofit/>
          </a:bodyPr>
          <a:lstStyle/>
          <a:p>
            <a:r>
              <a:rPr lang="en-US" sz="2000" dirty="0" smtClean="0"/>
              <a:t>One of the first war films, </a:t>
            </a:r>
            <a:r>
              <a:rPr lang="en-US" sz="2000" i="1" dirty="0" smtClean="0"/>
              <a:t>Birth of a </a:t>
            </a:r>
            <a:r>
              <a:rPr lang="en-US" sz="2000" i="1" dirty="0" smtClean="0"/>
              <a:t>Nation (1915)</a:t>
            </a:r>
            <a:r>
              <a:rPr lang="en-US" sz="2000" dirty="0" smtClean="0"/>
              <a:t>, </a:t>
            </a:r>
            <a:r>
              <a:rPr lang="en-US" sz="2000" dirty="0" smtClean="0"/>
              <a:t>used artillery pieces loaned from West Point to give it the air of authenticity. The first Academy Award for Best Picture went to 1929's </a:t>
            </a:r>
            <a:r>
              <a:rPr lang="en-US" sz="2000" i="1" dirty="0" smtClean="0"/>
              <a:t>Wings</a:t>
            </a:r>
            <a:r>
              <a:rPr lang="en-US" sz="2000" dirty="0" smtClean="0"/>
              <a:t>, a movie about aerial combat during World War I that used Army Air Corps pilots to shoot all its dogfights. </a:t>
            </a:r>
            <a:endParaRPr lang="en-US" sz="2000" dirty="0" smtClean="0"/>
          </a:p>
          <a:p>
            <a:r>
              <a:rPr lang="en-US" sz="2000" dirty="0" smtClean="0"/>
              <a:t>“</a:t>
            </a:r>
            <a:r>
              <a:rPr lang="en-US" sz="2000" dirty="0" smtClean="0"/>
              <a:t>In 1948, the Pentagon formally set up a special movie liaison office, as part of the Office of the Assistant secretary of Defense for Public Affairs. Filmmakers who wanted access to military equipment, locations, personnel, or Department of Defense archival footage, had to agree to their work being vetted by the Pentagon” </a:t>
            </a:r>
          </a:p>
          <a:p>
            <a:pPr lvl="4"/>
            <a:r>
              <a:rPr lang="en-US" sz="2000" dirty="0" err="1" smtClean="0"/>
              <a:t>Daya</a:t>
            </a:r>
            <a:r>
              <a:rPr lang="en-US" sz="2000" dirty="0" smtClean="0"/>
              <a:t>  </a:t>
            </a:r>
            <a:r>
              <a:rPr lang="en-US" sz="2000" dirty="0" err="1" smtClean="0"/>
              <a:t>Thussa</a:t>
            </a:r>
            <a:r>
              <a:rPr lang="en-US" sz="2000" dirty="0" smtClean="0"/>
              <a:t> </a:t>
            </a:r>
            <a:r>
              <a:rPr lang="en-US" dirty="0" smtClean="0"/>
              <a:t/>
            </a:r>
            <a:br>
              <a:rPr lang="en-US" dirty="0" smtClean="0"/>
            </a:b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520" y="447770"/>
            <a:ext cx="8459723" cy="5410035"/>
          </a:xfrm>
        </p:spPr>
        <p:txBody>
          <a:bodyPr>
            <a:normAutofit fontScale="92500"/>
          </a:bodyPr>
          <a:lstStyle/>
          <a:p>
            <a:pPr>
              <a:buNone/>
            </a:pPr>
            <a:r>
              <a:rPr lang="en-US" dirty="0" smtClean="0"/>
              <a:t>    Rupert Murdoch's Fox network is among the US media giants accused of tailoring its war coverage to curry favor with Michael Powell, the George Bush-appointed chairman of America's media regulator.</a:t>
            </a:r>
          </a:p>
          <a:p>
            <a:pPr>
              <a:buNone/>
            </a:pPr>
            <a:r>
              <a:rPr lang="en-US" dirty="0" smtClean="0"/>
              <a:t>	Powell, the son of US secretary of state Colin Powell, is under intense lobbying pressure from the US broadcasting industry to abolish safeguards that restrict limits on the number of TV and radio stations a company can own in a market. </a:t>
            </a:r>
          </a:p>
          <a:p>
            <a:pPr>
              <a:buNone/>
            </a:pPr>
            <a:r>
              <a:rPr lang="en-US" dirty="0" smtClean="0"/>
              <a:t>	"It is likely that decisions about how to cover the war on Iraq - especially on television - may be tempered by a concern to not alienate the White House," said Jeffrey Chester. "These media giants stand to make untold billions if the FCC safeguards are eliminated or </a:t>
            </a:r>
            <a:r>
              <a:rPr lang="en-US" dirty="0" smtClean="0"/>
              <a:t>weakened” (</a:t>
            </a:r>
            <a:r>
              <a:rPr lang="en-US" i="1" dirty="0" smtClean="0"/>
              <a:t>The </a:t>
            </a:r>
            <a:r>
              <a:rPr lang="en-US" i="1" dirty="0" smtClean="0"/>
              <a:t>Guardian</a:t>
            </a:r>
            <a:r>
              <a:rPr lang="en-US" dirty="0" smtClean="0"/>
              <a:t>, 14 April </a:t>
            </a:r>
            <a:r>
              <a:rPr lang="en-US" dirty="0" smtClean="0"/>
              <a:t>2003)</a:t>
            </a:r>
          </a:p>
          <a:p>
            <a:endParaRPr lang="en-US" dirty="0"/>
          </a:p>
        </p:txBody>
      </p:sp>
      <p:sp>
        <p:nvSpPr>
          <p:cNvPr id="4" name="TextBox 3"/>
          <p:cNvSpPr txBox="1"/>
          <p:nvPr/>
        </p:nvSpPr>
        <p:spPr>
          <a:xfrm>
            <a:off x="177520" y="5576768"/>
            <a:ext cx="8766770" cy="830997"/>
          </a:xfrm>
          <a:prstGeom prst="rect">
            <a:avLst/>
          </a:prstGeom>
          <a:noFill/>
        </p:spPr>
        <p:txBody>
          <a:bodyPr wrap="square" rtlCol="0">
            <a:spAutoFit/>
          </a:bodyPr>
          <a:lstStyle/>
          <a:p>
            <a:r>
              <a:rPr lang="en-US" sz="2400" dirty="0" smtClean="0">
                <a:solidFill>
                  <a:srgbClr val="FF0000"/>
                </a:solidFill>
              </a:rPr>
              <a:t>Were </a:t>
            </a:r>
            <a:r>
              <a:rPr lang="en-US" sz="2400" dirty="0" smtClean="0">
                <a:solidFill>
                  <a:srgbClr val="FF0000"/>
                </a:solidFill>
              </a:rPr>
              <a:t>media companies motivated to believe in the existence of “Weapons of Mass Destruction”?</a:t>
            </a:r>
            <a:r>
              <a:rPr lang="en-US" sz="2400" dirty="0" smtClean="0">
                <a:solidFill>
                  <a:srgbClr val="FF0000"/>
                </a:solidFill>
              </a:rPr>
              <a:t> </a:t>
            </a:r>
            <a:endParaRPr lang="en-US" sz="2400"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85118" y="2451479"/>
            <a:ext cx="5425904" cy="3724926"/>
          </a:xfrm>
          <a:prstGeom prst="rect">
            <a:avLst/>
          </a:prstGeom>
        </p:spPr>
      </p:pic>
      <p:sp>
        <p:nvSpPr>
          <p:cNvPr id="5" name="TextBox 4"/>
          <p:cNvSpPr txBox="1"/>
          <p:nvPr/>
        </p:nvSpPr>
        <p:spPr>
          <a:xfrm>
            <a:off x="958946" y="401697"/>
            <a:ext cx="6803330" cy="1200329"/>
          </a:xfrm>
          <a:prstGeom prst="rect">
            <a:avLst/>
          </a:prstGeom>
          <a:noFill/>
        </p:spPr>
        <p:txBody>
          <a:bodyPr wrap="square" rtlCol="0">
            <a:spAutoFit/>
          </a:bodyPr>
          <a:lstStyle/>
          <a:p>
            <a:r>
              <a:rPr lang="en-US" sz="3600" dirty="0" smtClean="0"/>
              <a:t>Fox Television’s </a:t>
            </a:r>
            <a:r>
              <a:rPr lang="en-US" sz="3600" i="1" dirty="0" smtClean="0"/>
              <a:t>24</a:t>
            </a:r>
            <a:r>
              <a:rPr lang="en-US" sz="3600" dirty="0" smtClean="0"/>
              <a:t> (2001-2014) and its “Agency”</a:t>
            </a:r>
            <a:endParaRPr lang="en-US" sz="3600"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215" y="268663"/>
            <a:ext cx="6182523" cy="6456024"/>
          </a:xfrm>
        </p:spPr>
        <p:txBody>
          <a:bodyPr>
            <a:normAutofit fontScale="25000" lnSpcReduction="20000"/>
          </a:bodyPr>
          <a:lstStyle/>
          <a:p>
            <a:endParaRPr lang="en-US" dirty="0" smtClean="0"/>
          </a:p>
          <a:p>
            <a:pPr>
              <a:buNone/>
            </a:pPr>
            <a:r>
              <a:rPr lang="en-US" sz="7385" b="1" dirty="0" smtClean="0">
                <a:solidFill>
                  <a:schemeClr val="tx1"/>
                </a:solidFill>
              </a:rPr>
              <a:t>The impact of “</a:t>
            </a:r>
            <a:r>
              <a:rPr lang="en-US" sz="7385" b="1" i="1" dirty="0" smtClean="0">
                <a:solidFill>
                  <a:srgbClr val="FF0000"/>
                </a:solidFill>
              </a:rPr>
              <a:t>24</a:t>
            </a:r>
            <a:r>
              <a:rPr lang="en-US" sz="7385" b="1" dirty="0" smtClean="0">
                <a:solidFill>
                  <a:schemeClr val="tx1"/>
                </a:solidFill>
              </a:rPr>
              <a:t> was absolutely stunning. Everyone from Rush Limbaugh to Bill Clinton would talk about it, and we knew they were among our fans</a:t>
            </a:r>
            <a:r>
              <a:rPr lang="en-US" sz="7385" b="1" dirty="0" smtClean="0">
                <a:solidFill>
                  <a:schemeClr val="tx1"/>
                </a:solidFill>
              </a:rPr>
              <a:t>.”</a:t>
            </a:r>
            <a:endParaRPr lang="en-US" sz="7385" b="1" dirty="0" smtClean="0">
              <a:solidFill>
                <a:schemeClr val="tx1"/>
              </a:solidFill>
            </a:endParaRPr>
          </a:p>
          <a:p>
            <a:pPr>
              <a:buNone/>
            </a:pPr>
            <a:r>
              <a:rPr lang="en-US" sz="7185" b="1" dirty="0" smtClean="0">
                <a:solidFill>
                  <a:srgbClr val="FF0000"/>
                </a:solidFill>
              </a:rPr>
              <a:t>Howard </a:t>
            </a:r>
            <a:r>
              <a:rPr lang="en-US" sz="7185" b="1" dirty="0" smtClean="0">
                <a:solidFill>
                  <a:srgbClr val="FF0000"/>
                </a:solidFill>
              </a:rPr>
              <a:t>Gordon</a:t>
            </a:r>
            <a:r>
              <a:rPr lang="en-US" sz="7185" b="1" dirty="0" smtClean="0">
                <a:solidFill>
                  <a:schemeClr val="tx1"/>
                </a:solidFill>
              </a:rPr>
              <a:t>, Executive Producer (and co-creator of </a:t>
            </a:r>
            <a:r>
              <a:rPr lang="en-US" sz="7185" b="1" i="1" dirty="0" smtClean="0">
                <a:solidFill>
                  <a:schemeClr val="tx1"/>
                </a:solidFill>
              </a:rPr>
              <a:t>Homeland</a:t>
            </a:r>
            <a:r>
              <a:rPr lang="en-US" sz="7185" b="1" dirty="0" smtClean="0">
                <a:solidFill>
                  <a:schemeClr val="tx1"/>
                </a:solidFill>
              </a:rPr>
              <a:t>)</a:t>
            </a:r>
          </a:p>
          <a:p>
            <a:pPr>
              <a:buNone/>
            </a:pPr>
            <a:r>
              <a:rPr lang="en-US" sz="7385" b="1" dirty="0" smtClean="0">
                <a:solidFill>
                  <a:schemeClr val="tx1"/>
                </a:solidFill>
              </a:rPr>
              <a:t>“The staff judge advocate general who gave legal approval to 18 controversial new interrogation techniques including water-boarding, sexual humiliation, and terrorizing prisoners with dogs, [said] … Bauer ‘gave people lots of ideas.’”</a:t>
            </a:r>
          </a:p>
          <a:p>
            <a:pPr>
              <a:buNone/>
            </a:pPr>
            <a:r>
              <a:rPr lang="en-US" sz="7385" b="1" dirty="0" smtClean="0">
                <a:solidFill>
                  <a:schemeClr val="tx1"/>
                </a:solidFill>
              </a:rPr>
              <a:t>“John </a:t>
            </a:r>
            <a:r>
              <a:rPr lang="en-US" sz="7385" b="1" dirty="0" err="1" smtClean="0">
                <a:solidFill>
                  <a:schemeClr val="tx1"/>
                </a:solidFill>
              </a:rPr>
              <a:t>Yoo</a:t>
            </a:r>
            <a:r>
              <a:rPr lang="en-US" sz="7385" b="1" dirty="0" smtClean="0">
                <a:solidFill>
                  <a:schemeClr val="tx1"/>
                </a:solidFill>
              </a:rPr>
              <a:t>, the former Justice Department lawyer who produced the so-called torture memos—simultaneously redefining both the laws of torture and logic—cites Bauer in his book </a:t>
            </a:r>
            <a:r>
              <a:rPr lang="en-US" sz="7385" b="1" i="1" dirty="0" smtClean="0">
                <a:solidFill>
                  <a:srgbClr val="FF0000"/>
                </a:solidFill>
              </a:rPr>
              <a:t>War by Other Means</a:t>
            </a:r>
            <a:r>
              <a:rPr lang="en-US" sz="7385" b="1" dirty="0" smtClean="0">
                <a:solidFill>
                  <a:schemeClr val="tx1"/>
                </a:solidFill>
              </a:rPr>
              <a:t>.</a:t>
            </a:r>
            <a:r>
              <a:rPr lang="en-US" sz="7385" b="1" dirty="0" smtClean="0">
                <a:solidFill>
                  <a:schemeClr val="tx1"/>
                </a:solidFill>
              </a:rPr>
              <a:t>”</a:t>
            </a:r>
          </a:p>
          <a:p>
            <a:pPr lvl="1"/>
            <a:r>
              <a:rPr lang="en-US" sz="6985" b="1" dirty="0" smtClean="0">
                <a:solidFill>
                  <a:schemeClr val="tx1"/>
                </a:solidFill>
              </a:rPr>
              <a:t>Dahlia </a:t>
            </a:r>
            <a:r>
              <a:rPr lang="en-US" sz="6985" b="1" dirty="0" err="1" smtClean="0">
                <a:solidFill>
                  <a:schemeClr val="tx1"/>
                </a:solidFill>
              </a:rPr>
              <a:t>Lithwick</a:t>
            </a:r>
            <a:r>
              <a:rPr lang="en-US" sz="6985" b="1" dirty="0" smtClean="0">
                <a:solidFill>
                  <a:schemeClr val="tx1"/>
                </a:solidFill>
              </a:rPr>
              <a:t>, </a:t>
            </a:r>
            <a:r>
              <a:rPr lang="en-US" sz="6985" b="1" i="1" dirty="0" smtClean="0">
                <a:solidFill>
                  <a:schemeClr val="tx1"/>
                </a:solidFill>
              </a:rPr>
              <a:t>Slate Magazine</a:t>
            </a:r>
            <a:r>
              <a:rPr lang="en-US" sz="6985" b="1" dirty="0" smtClean="0">
                <a:solidFill>
                  <a:schemeClr val="tx1"/>
                </a:solidFill>
              </a:rPr>
              <a:t>, July 26, 2008</a:t>
            </a:r>
          </a:p>
          <a:p>
            <a:endParaRPr lang="en-US" dirty="0"/>
          </a:p>
        </p:txBody>
      </p:sp>
      <p:pic>
        <p:nvPicPr>
          <p:cNvPr id="4" name="Picture 3"/>
          <p:cNvPicPr>
            <a:picLocks noChangeAspect="1"/>
          </p:cNvPicPr>
          <p:nvPr/>
        </p:nvPicPr>
        <p:blipFill>
          <a:blip r:embed="rId2"/>
          <a:stretch>
            <a:fillRect/>
          </a:stretch>
        </p:blipFill>
        <p:spPr>
          <a:xfrm>
            <a:off x="6428738" y="2693213"/>
            <a:ext cx="2549570" cy="2549570"/>
          </a:xfrm>
          <a:prstGeom prst="rect">
            <a:avLst/>
          </a:prstGeom>
        </p:spPr>
      </p:pic>
      <p:pic>
        <p:nvPicPr>
          <p:cNvPr id="5" name="Picture 4"/>
          <p:cNvPicPr>
            <a:picLocks noChangeAspect="1"/>
          </p:cNvPicPr>
          <p:nvPr/>
        </p:nvPicPr>
        <p:blipFill>
          <a:blip r:embed="rId3"/>
          <a:stretch>
            <a:fillRect/>
          </a:stretch>
        </p:blipFill>
        <p:spPr>
          <a:xfrm>
            <a:off x="6574237" y="268663"/>
            <a:ext cx="2252278" cy="1774795"/>
          </a:xfrm>
          <a:prstGeom prst="rect">
            <a:avLst/>
          </a:prstGeom>
        </p:spPr>
      </p:pic>
      <p:sp>
        <p:nvSpPr>
          <p:cNvPr id="6" name="TextBox 5"/>
          <p:cNvSpPr txBox="1"/>
          <p:nvPr/>
        </p:nvSpPr>
        <p:spPr>
          <a:xfrm>
            <a:off x="496580" y="5242783"/>
            <a:ext cx="6976549" cy="1077218"/>
          </a:xfrm>
          <a:prstGeom prst="rect">
            <a:avLst/>
          </a:prstGeom>
          <a:noFill/>
        </p:spPr>
        <p:txBody>
          <a:bodyPr wrap="square" rtlCol="0">
            <a:spAutoFit/>
          </a:bodyPr>
          <a:lstStyle/>
          <a:p>
            <a:pPr>
              <a:buNone/>
            </a:pPr>
            <a:r>
              <a:rPr lang="en-US" sz="2400" i="1" dirty="0" smtClean="0">
                <a:solidFill>
                  <a:srgbClr val="FF0000"/>
                </a:solidFill>
              </a:rPr>
              <a:t>24</a:t>
            </a:r>
            <a:r>
              <a:rPr lang="en-US" sz="2400" dirty="0" smtClean="0">
                <a:solidFill>
                  <a:srgbClr val="FF0000"/>
                </a:solidFill>
              </a:rPr>
              <a:t> "</a:t>
            </a:r>
            <a:r>
              <a:rPr lang="en-US" sz="2400" b="1" dirty="0" smtClean="0">
                <a:solidFill>
                  <a:srgbClr val="FF0000"/>
                </a:solidFill>
              </a:rPr>
              <a:t>reflects real life</a:t>
            </a:r>
            <a:r>
              <a:rPr lang="en-US" sz="2400" dirty="0" smtClean="0">
                <a:solidFill>
                  <a:srgbClr val="FF0000"/>
                </a:solidFill>
              </a:rPr>
              <a:t>.” </a:t>
            </a:r>
            <a:endParaRPr lang="en-US" sz="2400" dirty="0" smtClean="0">
              <a:solidFill>
                <a:srgbClr val="FF0000"/>
              </a:solidFill>
            </a:endParaRPr>
          </a:p>
          <a:p>
            <a:pPr>
              <a:buNone/>
            </a:pPr>
            <a:endParaRPr lang="en-US" sz="2000" dirty="0" smtClean="0">
              <a:solidFill>
                <a:srgbClr val="FF0000"/>
              </a:solidFill>
            </a:endParaRPr>
          </a:p>
          <a:p>
            <a:pPr>
              <a:buNone/>
            </a:pPr>
            <a:r>
              <a:rPr lang="en-US" sz="2000" dirty="0" smtClean="0">
                <a:solidFill>
                  <a:srgbClr val="FF0000"/>
                </a:solidFill>
              </a:rPr>
              <a:t>Michael </a:t>
            </a:r>
            <a:r>
              <a:rPr lang="en-US" sz="2000" dirty="0" err="1" smtClean="0">
                <a:solidFill>
                  <a:srgbClr val="FF0000"/>
                </a:solidFill>
              </a:rPr>
              <a:t>Chertoff</a:t>
            </a:r>
            <a:r>
              <a:rPr lang="en-US" sz="2000" dirty="0" smtClean="0">
                <a:solidFill>
                  <a:srgbClr val="FF0000"/>
                </a:solidFill>
              </a:rPr>
              <a:t> (Secretary of Homeland Security, 2005-2009</a:t>
            </a:r>
            <a:r>
              <a:rPr lang="en-US" sz="2000" dirty="0" smtClean="0">
                <a:solidFill>
                  <a:srgbClr val="FF0000"/>
                </a:solidFill>
              </a:rPr>
              <a:t>)</a:t>
            </a:r>
            <a:endParaRPr lang="en-US" sz="2000" dirty="0" smtClean="0">
              <a:solidFill>
                <a:srgbClr val="FF0000"/>
              </a:solidFill>
            </a:endParaRPr>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majorFont>
      <a:minorFont>
        <a:latin typeface="Calisto MT"/>
        <a:ea typeface=""/>
        <a:cs typeface=""/>
        <a:font script="Jpan" typeface="ＭＳ 明朝"/>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7184</TotalTime>
  <Words>2304</Words>
  <Application>Microsoft Macintosh PowerPoint</Application>
  <PresentationFormat>On-screen Show (4:3)</PresentationFormat>
  <Paragraphs>109</Paragraphs>
  <Slides>27</Slides>
  <Notes>0</Notes>
  <HiddenSlides>0</HiddenSlides>
  <MMClips>2</MMClips>
  <ScaleCrop>false</ScaleCrop>
  <HeadingPairs>
    <vt:vector size="4" baseType="variant">
      <vt:variant>
        <vt:lpstr>Design Template</vt:lpstr>
      </vt:variant>
      <vt:variant>
        <vt:i4>1</vt:i4>
      </vt:variant>
      <vt:variant>
        <vt:lpstr>Slide Titles</vt:lpstr>
      </vt:variant>
      <vt:variant>
        <vt:i4>27</vt:i4>
      </vt:variant>
    </vt:vector>
  </HeadingPairs>
  <TitlesOfParts>
    <vt:vector size="28" baseType="lpstr">
      <vt:lpstr>Folio</vt:lpstr>
      <vt:lpstr>Slide 1</vt:lpstr>
      <vt:lpstr>From the Cold War to the “War on Terror”</vt:lpstr>
      <vt:lpstr>Two Fronts of the War on Terror</vt:lpstr>
      <vt:lpstr>A New Theater of War: Military-Television Collaborations</vt:lpstr>
      <vt:lpstr>Simultaneous Entertainments</vt:lpstr>
      <vt:lpstr>Hollywood and the Pentagon</vt:lpstr>
      <vt:lpstr>Slide 7</vt:lpstr>
      <vt:lpstr>Slide 8</vt:lpstr>
      <vt:lpstr>Slide 9</vt:lpstr>
      <vt:lpstr>Homeland’s Reach</vt:lpstr>
      <vt:lpstr>Uneasy Alliances</vt:lpstr>
      <vt:lpstr>Entering Official Discourse</vt:lpstr>
      <vt:lpstr>How are The Manchurian Candidate and Homeland Similar? Are Raymond Shaw and Nicholas Brody the same kind of agents? What’s the difference between Shaw’s “brainwashing” and Brody’s?</vt:lpstr>
      <vt:lpstr>“Eyes and ears in every room”</vt:lpstr>
      <vt:lpstr>Slide 15</vt:lpstr>
      <vt:lpstr>Slide 16</vt:lpstr>
      <vt:lpstr>Why Bi-Polar?</vt:lpstr>
      <vt:lpstr>Carrie’s “Paranoid Style” (Double Vision)</vt:lpstr>
      <vt:lpstr>The Opening Credits</vt:lpstr>
      <vt:lpstr>Back to the Unconscious</vt:lpstr>
      <vt:lpstr>Recall Prof. Lazo:</vt:lpstr>
      <vt:lpstr>What role do African Americans (and jazz) play in The Manchurian Candidate?</vt:lpstr>
      <vt:lpstr>What role does jazz in particular play in Homeland?</vt:lpstr>
      <vt:lpstr>Jazz Codes</vt:lpstr>
      <vt:lpstr>Does Homeland suggest these equations?</vt:lpstr>
      <vt:lpstr>Final Sequence</vt:lpstr>
      <vt:lpstr>1) Abu Nazir compels Nick Brody to assault Tom Walker  2) Brody does, and releases his rage.   3) Nazir comforts Brody; they are now united.  4) Brody contemplates Congress   </vt:lpstr>
    </vt:vector>
  </TitlesOfParts>
  <Company>uci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Selling War</dc:title>
  <dc:creator>MICHAEL SZALAY</dc:creator>
  <cp:lastModifiedBy>MICHAEL SZALAY</cp:lastModifiedBy>
  <cp:revision>396</cp:revision>
  <dcterms:created xsi:type="dcterms:W3CDTF">2016-03-01T18:29:54Z</dcterms:created>
  <dcterms:modified xsi:type="dcterms:W3CDTF">2016-03-01T19:28:29Z</dcterms:modified>
</cp:coreProperties>
</file>